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notesMasterIdLst>
    <p:notesMasterId r:id="rId32"/>
  </p:notesMasterIdLst>
  <p:sldIdLst>
    <p:sldId id="256" r:id="rId13"/>
    <p:sldId id="257" r:id="rId14"/>
    <p:sldId id="261" r:id="rId15"/>
    <p:sldId id="260" r:id="rId16"/>
    <p:sldId id="262" r:id="rId17"/>
    <p:sldId id="263" r:id="rId18"/>
    <p:sldId id="265" r:id="rId19"/>
    <p:sldId id="270" r:id="rId20"/>
    <p:sldId id="269" r:id="rId21"/>
    <p:sldId id="264" r:id="rId22"/>
    <p:sldId id="267" r:id="rId23"/>
    <p:sldId id="268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tserrat" panose="020B0604020202020204" charset="-52"/>
      <p:regular r:id="rId37"/>
      <p:bold r:id="rId38"/>
      <p:italic r:id="rId39"/>
      <p:boldItalic r:id="rId40"/>
    </p:embeddedFont>
    <p:embeddedFont>
      <p:font typeface="Montserrat SemiBold" panose="020B0604020202020204" charset="-52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27">
          <p15:clr>
            <a:srgbClr val="747775"/>
          </p15:clr>
        </p15:guide>
        <p15:guide id="2" orient="horz" pos="227">
          <p15:clr>
            <a:srgbClr val="747775"/>
          </p15:clr>
        </p15:guide>
        <p15:guide id="3" pos="5443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+gmsKwaigZZg4gTOZV2lgdcoE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7F7"/>
    <a:srgbClr val="BB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pos="227"/>
        <p:guide orient="horz" pos="227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6F687-22CF-485A-BFA7-7A6DA95FCB4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61893-0AA9-4D54-9563-51D06D2FDA96}">
      <dgm:prSet phldrT="[Текст]" custT="1"/>
      <dgm:spPr/>
      <dgm:t>
        <a:bodyPr/>
        <a:lstStyle/>
        <a:p>
          <a:r>
            <a:rPr lang="en-US" sz="3600" b="0" i="0" u="none" strike="noStrike" cap="none" dirty="0" smtClean="0">
              <a:solidFill>
                <a:schemeClr val="bg1"/>
              </a:solidFill>
              <a:latin typeface="Montserrat SemiBold" panose="020B0604020202020204" charset="-52"/>
              <a:ea typeface="Arial"/>
              <a:cs typeface="Arial"/>
              <a:sym typeface="Arial"/>
            </a:rPr>
            <a:t>Low-code</a:t>
          </a:r>
          <a:endParaRPr lang="ru-RU" sz="3600" b="0" i="0" u="none" strike="noStrike" cap="none" dirty="0">
            <a:solidFill>
              <a:schemeClr val="bg1"/>
            </a:solidFill>
            <a:latin typeface="Montserrat SemiBold" panose="020B0604020202020204" charset="-52"/>
            <a:ea typeface="Arial"/>
            <a:cs typeface="Arial"/>
            <a:sym typeface="Arial"/>
          </a:endParaRPr>
        </a:p>
      </dgm:t>
    </dgm:pt>
    <dgm:pt modelId="{48DA9093-2AD7-4A22-8AA3-3B494BBC3F73}" type="parTrans" cxnId="{9991B77C-B677-45C7-8BE7-CACD5DBF08CF}">
      <dgm:prSet/>
      <dgm:spPr/>
      <dgm:t>
        <a:bodyPr/>
        <a:lstStyle/>
        <a:p>
          <a:endParaRPr lang="ru-RU" sz="2400"/>
        </a:p>
      </dgm:t>
    </dgm:pt>
    <dgm:pt modelId="{642AD835-5995-45FD-882C-607BD78791F7}" type="sibTrans" cxnId="{9991B77C-B677-45C7-8BE7-CACD5DBF08CF}">
      <dgm:prSet/>
      <dgm:spPr/>
      <dgm:t>
        <a:bodyPr/>
        <a:lstStyle/>
        <a:p>
          <a:endParaRPr lang="ru-RU" sz="2400"/>
        </a:p>
      </dgm:t>
    </dgm:pt>
    <dgm:pt modelId="{93DC28CB-BDED-452A-90EA-C35720041543}">
      <dgm:prSet phldrT="[Текст]" custT="1"/>
      <dgm:spPr/>
      <dgm:t>
        <a:bodyPr/>
        <a:lstStyle/>
        <a:p>
          <a:r>
            <a:rPr lang="ru-RU" sz="1800" b="0" i="0" u="none" strike="noStrike" cap="none" dirty="0" smtClean="0">
              <a:solidFill>
                <a:schemeClr val="bg1"/>
              </a:solidFill>
              <a:latin typeface="Montserrat SemiBold" panose="020B0604020202020204" charset="-52"/>
              <a:ea typeface="Arial"/>
              <a:cs typeface="Arial"/>
            </a:rPr>
            <a:t>Выгрузка данных из 1С при помощи Экстрактора</a:t>
          </a:r>
          <a:endParaRPr lang="ru-RU" sz="1800" b="0" i="0" u="none" strike="noStrike" cap="none" dirty="0">
            <a:solidFill>
              <a:schemeClr val="bg1"/>
            </a:solidFill>
            <a:latin typeface="Montserrat SemiBold" panose="020B0604020202020204" charset="-52"/>
            <a:ea typeface="Arial"/>
            <a:cs typeface="Arial"/>
          </a:endParaRPr>
        </a:p>
      </dgm:t>
    </dgm:pt>
    <dgm:pt modelId="{8FCE65B4-CAA7-4B3B-9535-9B2C3DC3B947}" type="parTrans" cxnId="{43E6EAD1-1286-4CC5-8EF5-D88A85C49397}">
      <dgm:prSet/>
      <dgm:spPr/>
      <dgm:t>
        <a:bodyPr/>
        <a:lstStyle/>
        <a:p>
          <a:endParaRPr lang="ru-RU" sz="2400"/>
        </a:p>
      </dgm:t>
    </dgm:pt>
    <dgm:pt modelId="{40302541-922B-4FFD-AE27-4665BE0F88E4}" type="sibTrans" cxnId="{43E6EAD1-1286-4CC5-8EF5-D88A85C49397}">
      <dgm:prSet/>
      <dgm:spPr/>
      <dgm:t>
        <a:bodyPr/>
        <a:lstStyle/>
        <a:p>
          <a:endParaRPr lang="ru-RU" sz="2400"/>
        </a:p>
      </dgm:t>
    </dgm:pt>
    <dgm:pt modelId="{E3894C67-F4B3-40BA-9142-362EF105E008}">
      <dgm:prSet phldrT="[Текст]" custT="1"/>
      <dgm:spPr/>
      <dgm:t>
        <a:bodyPr/>
        <a:lstStyle/>
        <a:p>
          <a:r>
            <a:rPr lang="ru-RU" sz="1800" b="0" i="0" u="none" strike="noStrike" cap="none" dirty="0" smtClean="0">
              <a:solidFill>
                <a:schemeClr val="bg1"/>
              </a:solidFill>
              <a:latin typeface="Montserrat SemiBold" panose="020B0604020202020204" charset="-52"/>
              <a:ea typeface="Arial"/>
              <a:cs typeface="Arial"/>
            </a:rPr>
            <a:t>Подготовка и очистка данных с Loginom</a:t>
          </a:r>
          <a:endParaRPr lang="ru-RU" sz="1800" b="0" i="0" u="none" strike="noStrike" cap="none" dirty="0">
            <a:solidFill>
              <a:schemeClr val="bg1"/>
            </a:solidFill>
            <a:latin typeface="Montserrat SemiBold" panose="020B0604020202020204" charset="-52"/>
            <a:ea typeface="Arial"/>
            <a:cs typeface="Arial"/>
          </a:endParaRPr>
        </a:p>
      </dgm:t>
    </dgm:pt>
    <dgm:pt modelId="{7B889D24-ED56-4911-8F57-1170A3E514A5}" type="parTrans" cxnId="{0000C009-EA22-49E3-97E8-169275AD79A7}">
      <dgm:prSet/>
      <dgm:spPr/>
      <dgm:t>
        <a:bodyPr/>
        <a:lstStyle/>
        <a:p>
          <a:endParaRPr lang="ru-RU" sz="2400"/>
        </a:p>
      </dgm:t>
    </dgm:pt>
    <dgm:pt modelId="{E0E4AA66-C4FB-443A-AA43-FBD16ECAACC0}" type="sibTrans" cxnId="{0000C009-EA22-49E3-97E8-169275AD79A7}">
      <dgm:prSet/>
      <dgm:spPr/>
      <dgm:t>
        <a:bodyPr/>
        <a:lstStyle/>
        <a:p>
          <a:endParaRPr lang="ru-RU" sz="2400"/>
        </a:p>
      </dgm:t>
    </dgm:pt>
    <dgm:pt modelId="{08D22BF7-5920-495F-ADBB-BF69EECAB483}" type="pres">
      <dgm:prSet presAssocID="{6476F687-22CF-485A-BFA7-7A6DA95FCB4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D0F93F-E034-426D-9B92-D8ABD9878FBD}" type="pres">
      <dgm:prSet presAssocID="{5CC61893-0AA9-4D54-9563-51D06D2FDA96}" presName="hierRoot1" presStyleCnt="0">
        <dgm:presLayoutVars>
          <dgm:hierBranch val="init"/>
        </dgm:presLayoutVars>
      </dgm:prSet>
      <dgm:spPr/>
    </dgm:pt>
    <dgm:pt modelId="{C63E1F83-70A7-491B-BACC-AFAD933A8721}" type="pres">
      <dgm:prSet presAssocID="{5CC61893-0AA9-4D54-9563-51D06D2FDA96}" presName="rootComposite1" presStyleCnt="0"/>
      <dgm:spPr/>
    </dgm:pt>
    <dgm:pt modelId="{45508556-A4E8-4B67-8CC1-70A8B3AB00F5}" type="pres">
      <dgm:prSet presAssocID="{5CC61893-0AA9-4D54-9563-51D06D2FDA9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438F4-875B-4568-BED1-B86F60CE2585}" type="pres">
      <dgm:prSet presAssocID="{5CC61893-0AA9-4D54-9563-51D06D2FDA96}" presName="topArc1" presStyleLbl="parChTrans1D1" presStyleIdx="0" presStyleCnt="6"/>
      <dgm:spPr/>
    </dgm:pt>
    <dgm:pt modelId="{8D13875C-B3B7-468E-B9F3-4D30D1B7E323}" type="pres">
      <dgm:prSet presAssocID="{5CC61893-0AA9-4D54-9563-51D06D2FDA96}" presName="bottomArc1" presStyleLbl="parChTrans1D1" presStyleIdx="1" presStyleCnt="6"/>
      <dgm:spPr/>
    </dgm:pt>
    <dgm:pt modelId="{DC6C31C4-1504-499B-A678-711BBD421683}" type="pres">
      <dgm:prSet presAssocID="{5CC61893-0AA9-4D54-9563-51D06D2FDA96}" presName="topConnNode1" presStyleLbl="node1" presStyleIdx="0" presStyleCnt="0"/>
      <dgm:spPr/>
      <dgm:t>
        <a:bodyPr/>
        <a:lstStyle/>
        <a:p>
          <a:endParaRPr lang="ru-RU"/>
        </a:p>
      </dgm:t>
    </dgm:pt>
    <dgm:pt modelId="{816152D5-0A92-4272-9324-2BE2458914D8}" type="pres">
      <dgm:prSet presAssocID="{5CC61893-0AA9-4D54-9563-51D06D2FDA96}" presName="hierChild2" presStyleCnt="0"/>
      <dgm:spPr/>
    </dgm:pt>
    <dgm:pt modelId="{98BA431E-45B7-43B9-ABA4-F2CC0147A3DF}" type="pres">
      <dgm:prSet presAssocID="{8FCE65B4-CAA7-4B3B-9535-9B2C3DC3B947}" presName="Name28" presStyleLbl="parChTrans1D2" presStyleIdx="0" presStyleCnt="2"/>
      <dgm:spPr/>
      <dgm:t>
        <a:bodyPr/>
        <a:lstStyle/>
        <a:p>
          <a:endParaRPr lang="ru-RU"/>
        </a:p>
      </dgm:t>
    </dgm:pt>
    <dgm:pt modelId="{3479C9A8-5176-48E4-9754-BF7B22937766}" type="pres">
      <dgm:prSet presAssocID="{93DC28CB-BDED-452A-90EA-C35720041543}" presName="hierRoot2" presStyleCnt="0">
        <dgm:presLayoutVars>
          <dgm:hierBranch val="init"/>
        </dgm:presLayoutVars>
      </dgm:prSet>
      <dgm:spPr/>
    </dgm:pt>
    <dgm:pt modelId="{8A81CF08-CC9D-4471-BA84-EA9C884EEC7D}" type="pres">
      <dgm:prSet presAssocID="{93DC28CB-BDED-452A-90EA-C35720041543}" presName="rootComposite2" presStyleCnt="0"/>
      <dgm:spPr/>
    </dgm:pt>
    <dgm:pt modelId="{F74FC23C-50EC-4354-B564-25CD56E19A89}" type="pres">
      <dgm:prSet presAssocID="{93DC28CB-BDED-452A-90EA-C3572004154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C4DB94-FDB3-4CDF-B22E-10E1748C9BAA}" type="pres">
      <dgm:prSet presAssocID="{93DC28CB-BDED-452A-90EA-C35720041543}" presName="topArc2" presStyleLbl="parChTrans1D1" presStyleIdx="2" presStyleCnt="6"/>
      <dgm:spPr/>
    </dgm:pt>
    <dgm:pt modelId="{50AC3368-E6E9-43C2-ADCB-64C839ACCA57}" type="pres">
      <dgm:prSet presAssocID="{93DC28CB-BDED-452A-90EA-C35720041543}" presName="bottomArc2" presStyleLbl="parChTrans1D1" presStyleIdx="3" presStyleCnt="6"/>
      <dgm:spPr/>
    </dgm:pt>
    <dgm:pt modelId="{7DE17152-ED57-4258-A29D-A0CFC4F7C455}" type="pres">
      <dgm:prSet presAssocID="{93DC28CB-BDED-452A-90EA-C35720041543}" presName="topConnNode2" presStyleLbl="node2" presStyleIdx="0" presStyleCnt="0"/>
      <dgm:spPr/>
      <dgm:t>
        <a:bodyPr/>
        <a:lstStyle/>
        <a:p>
          <a:endParaRPr lang="ru-RU"/>
        </a:p>
      </dgm:t>
    </dgm:pt>
    <dgm:pt modelId="{7E44CB23-E10C-4D05-A95C-5673B76175DC}" type="pres">
      <dgm:prSet presAssocID="{93DC28CB-BDED-452A-90EA-C35720041543}" presName="hierChild4" presStyleCnt="0"/>
      <dgm:spPr/>
    </dgm:pt>
    <dgm:pt modelId="{D263359F-7928-41CB-AA67-335D6E45A1D0}" type="pres">
      <dgm:prSet presAssocID="{93DC28CB-BDED-452A-90EA-C35720041543}" presName="hierChild5" presStyleCnt="0"/>
      <dgm:spPr/>
    </dgm:pt>
    <dgm:pt modelId="{31F5F3E8-E853-490D-A780-3F1F56396CFE}" type="pres">
      <dgm:prSet presAssocID="{7B889D24-ED56-4911-8F57-1170A3E514A5}" presName="Name28" presStyleLbl="parChTrans1D2" presStyleIdx="1" presStyleCnt="2"/>
      <dgm:spPr/>
      <dgm:t>
        <a:bodyPr/>
        <a:lstStyle/>
        <a:p>
          <a:endParaRPr lang="ru-RU"/>
        </a:p>
      </dgm:t>
    </dgm:pt>
    <dgm:pt modelId="{4335702D-12DE-4BE2-A819-756BE76C40F4}" type="pres">
      <dgm:prSet presAssocID="{E3894C67-F4B3-40BA-9142-362EF105E008}" presName="hierRoot2" presStyleCnt="0">
        <dgm:presLayoutVars>
          <dgm:hierBranch val="init"/>
        </dgm:presLayoutVars>
      </dgm:prSet>
      <dgm:spPr/>
    </dgm:pt>
    <dgm:pt modelId="{4A6431B0-D375-454E-B815-D89CFE02516D}" type="pres">
      <dgm:prSet presAssocID="{E3894C67-F4B3-40BA-9142-362EF105E008}" presName="rootComposite2" presStyleCnt="0"/>
      <dgm:spPr/>
    </dgm:pt>
    <dgm:pt modelId="{CDDE19BC-76CC-4962-B716-B039774F528F}" type="pres">
      <dgm:prSet presAssocID="{E3894C67-F4B3-40BA-9142-362EF105E00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ED1823-9B4D-4C9D-9721-8FB25152D3B0}" type="pres">
      <dgm:prSet presAssocID="{E3894C67-F4B3-40BA-9142-362EF105E008}" presName="topArc2" presStyleLbl="parChTrans1D1" presStyleIdx="4" presStyleCnt="6"/>
      <dgm:spPr/>
    </dgm:pt>
    <dgm:pt modelId="{8E68D21C-BBE5-40AB-93AD-2459E882B5D1}" type="pres">
      <dgm:prSet presAssocID="{E3894C67-F4B3-40BA-9142-362EF105E008}" presName="bottomArc2" presStyleLbl="parChTrans1D1" presStyleIdx="5" presStyleCnt="6"/>
      <dgm:spPr/>
    </dgm:pt>
    <dgm:pt modelId="{33B528B2-157E-4C63-A7B6-1FFDE2DAF5F6}" type="pres">
      <dgm:prSet presAssocID="{E3894C67-F4B3-40BA-9142-362EF105E008}" presName="topConnNode2" presStyleLbl="node2" presStyleIdx="0" presStyleCnt="0"/>
      <dgm:spPr/>
      <dgm:t>
        <a:bodyPr/>
        <a:lstStyle/>
        <a:p>
          <a:endParaRPr lang="ru-RU"/>
        </a:p>
      </dgm:t>
    </dgm:pt>
    <dgm:pt modelId="{6026B0ED-5648-4B16-A0A6-2288BC742C58}" type="pres">
      <dgm:prSet presAssocID="{E3894C67-F4B3-40BA-9142-362EF105E008}" presName="hierChild4" presStyleCnt="0"/>
      <dgm:spPr/>
    </dgm:pt>
    <dgm:pt modelId="{4D6B6FB8-09CE-43D1-B9A6-AFE28E2DE28D}" type="pres">
      <dgm:prSet presAssocID="{E3894C67-F4B3-40BA-9142-362EF105E008}" presName="hierChild5" presStyleCnt="0"/>
      <dgm:spPr/>
    </dgm:pt>
    <dgm:pt modelId="{6AED6588-DA55-4A6F-9800-2F33212FF225}" type="pres">
      <dgm:prSet presAssocID="{5CC61893-0AA9-4D54-9563-51D06D2FDA96}" presName="hierChild3" presStyleCnt="0"/>
      <dgm:spPr/>
    </dgm:pt>
  </dgm:ptLst>
  <dgm:cxnLst>
    <dgm:cxn modelId="{EDE65CD8-2FEB-4983-9BB6-899A10B6D9F3}" type="presOf" srcId="{6476F687-22CF-485A-BFA7-7A6DA95FCB4D}" destId="{08D22BF7-5920-495F-ADBB-BF69EECAB483}" srcOrd="0" destOrd="0" presId="urn:microsoft.com/office/officeart/2008/layout/HalfCircleOrganizationChart"/>
    <dgm:cxn modelId="{23F4E143-2180-4A2E-98B5-404E5F7D9BB2}" type="presOf" srcId="{E3894C67-F4B3-40BA-9142-362EF105E008}" destId="{CDDE19BC-76CC-4962-B716-B039774F528F}" srcOrd="0" destOrd="0" presId="urn:microsoft.com/office/officeart/2008/layout/HalfCircleOrganizationChart"/>
    <dgm:cxn modelId="{DA448299-5A05-4D9E-818C-645E86D6ED9C}" type="presOf" srcId="{8FCE65B4-CAA7-4B3B-9535-9B2C3DC3B947}" destId="{98BA431E-45B7-43B9-ABA4-F2CC0147A3DF}" srcOrd="0" destOrd="0" presId="urn:microsoft.com/office/officeart/2008/layout/HalfCircleOrganizationChart"/>
    <dgm:cxn modelId="{0000C009-EA22-49E3-97E8-169275AD79A7}" srcId="{5CC61893-0AA9-4D54-9563-51D06D2FDA96}" destId="{E3894C67-F4B3-40BA-9142-362EF105E008}" srcOrd="1" destOrd="0" parTransId="{7B889D24-ED56-4911-8F57-1170A3E514A5}" sibTransId="{E0E4AA66-C4FB-443A-AA43-FBD16ECAACC0}"/>
    <dgm:cxn modelId="{9DF9E805-F477-4A2E-8A86-4294E7B213D7}" type="presOf" srcId="{93DC28CB-BDED-452A-90EA-C35720041543}" destId="{7DE17152-ED57-4258-A29D-A0CFC4F7C455}" srcOrd="1" destOrd="0" presId="urn:microsoft.com/office/officeart/2008/layout/HalfCircleOrganizationChart"/>
    <dgm:cxn modelId="{9991B77C-B677-45C7-8BE7-CACD5DBF08CF}" srcId="{6476F687-22CF-485A-BFA7-7A6DA95FCB4D}" destId="{5CC61893-0AA9-4D54-9563-51D06D2FDA96}" srcOrd="0" destOrd="0" parTransId="{48DA9093-2AD7-4A22-8AA3-3B494BBC3F73}" sibTransId="{642AD835-5995-45FD-882C-607BD78791F7}"/>
    <dgm:cxn modelId="{01DF8738-C07C-4BCB-8084-9F2E0911C390}" type="presOf" srcId="{5CC61893-0AA9-4D54-9563-51D06D2FDA96}" destId="{45508556-A4E8-4B67-8CC1-70A8B3AB00F5}" srcOrd="0" destOrd="0" presId="urn:microsoft.com/office/officeart/2008/layout/HalfCircleOrganizationChart"/>
    <dgm:cxn modelId="{2194D450-26A2-43E2-8F1D-97926741A5B2}" type="presOf" srcId="{7B889D24-ED56-4911-8F57-1170A3E514A5}" destId="{31F5F3E8-E853-490D-A780-3F1F56396CFE}" srcOrd="0" destOrd="0" presId="urn:microsoft.com/office/officeart/2008/layout/HalfCircleOrganizationChart"/>
    <dgm:cxn modelId="{3686894C-1134-4CD2-9200-1EB1829B31BF}" type="presOf" srcId="{5CC61893-0AA9-4D54-9563-51D06D2FDA96}" destId="{DC6C31C4-1504-499B-A678-711BBD421683}" srcOrd="1" destOrd="0" presId="urn:microsoft.com/office/officeart/2008/layout/HalfCircleOrganizationChart"/>
    <dgm:cxn modelId="{19CB9B51-FEA8-4270-95F0-BFAE77100921}" type="presOf" srcId="{E3894C67-F4B3-40BA-9142-362EF105E008}" destId="{33B528B2-157E-4C63-A7B6-1FFDE2DAF5F6}" srcOrd="1" destOrd="0" presId="urn:microsoft.com/office/officeart/2008/layout/HalfCircleOrganizationChart"/>
    <dgm:cxn modelId="{43E6EAD1-1286-4CC5-8EF5-D88A85C49397}" srcId="{5CC61893-0AA9-4D54-9563-51D06D2FDA96}" destId="{93DC28CB-BDED-452A-90EA-C35720041543}" srcOrd="0" destOrd="0" parTransId="{8FCE65B4-CAA7-4B3B-9535-9B2C3DC3B947}" sibTransId="{40302541-922B-4FFD-AE27-4665BE0F88E4}"/>
    <dgm:cxn modelId="{266FBE99-17D0-4628-9C46-383BEFE11791}" type="presOf" srcId="{93DC28CB-BDED-452A-90EA-C35720041543}" destId="{F74FC23C-50EC-4354-B564-25CD56E19A89}" srcOrd="0" destOrd="0" presId="urn:microsoft.com/office/officeart/2008/layout/HalfCircleOrganizationChart"/>
    <dgm:cxn modelId="{553B3D1B-78AD-40BC-A098-1E8C826D789C}" type="presParOf" srcId="{08D22BF7-5920-495F-ADBB-BF69EECAB483}" destId="{5DD0F93F-E034-426D-9B92-D8ABD9878FBD}" srcOrd="0" destOrd="0" presId="urn:microsoft.com/office/officeart/2008/layout/HalfCircleOrganizationChart"/>
    <dgm:cxn modelId="{8BD3D2CB-5604-48BA-BAA0-CEC1226E5CA8}" type="presParOf" srcId="{5DD0F93F-E034-426D-9B92-D8ABD9878FBD}" destId="{C63E1F83-70A7-491B-BACC-AFAD933A8721}" srcOrd="0" destOrd="0" presId="urn:microsoft.com/office/officeart/2008/layout/HalfCircleOrganizationChart"/>
    <dgm:cxn modelId="{9F3D616C-01BA-492F-91C8-239245D5422D}" type="presParOf" srcId="{C63E1F83-70A7-491B-BACC-AFAD933A8721}" destId="{45508556-A4E8-4B67-8CC1-70A8B3AB00F5}" srcOrd="0" destOrd="0" presId="urn:microsoft.com/office/officeart/2008/layout/HalfCircleOrganizationChart"/>
    <dgm:cxn modelId="{C283BBA5-BC9A-4FA9-9201-96C48C7D7024}" type="presParOf" srcId="{C63E1F83-70A7-491B-BACC-AFAD933A8721}" destId="{0F5438F4-875B-4568-BED1-B86F60CE2585}" srcOrd="1" destOrd="0" presId="urn:microsoft.com/office/officeart/2008/layout/HalfCircleOrganizationChart"/>
    <dgm:cxn modelId="{37D73FF5-5A3D-4343-8899-160661A6976F}" type="presParOf" srcId="{C63E1F83-70A7-491B-BACC-AFAD933A8721}" destId="{8D13875C-B3B7-468E-B9F3-4D30D1B7E323}" srcOrd="2" destOrd="0" presId="urn:microsoft.com/office/officeart/2008/layout/HalfCircleOrganizationChart"/>
    <dgm:cxn modelId="{DB55F13C-405C-493D-AFDC-F9B3DC3E0AC4}" type="presParOf" srcId="{C63E1F83-70A7-491B-BACC-AFAD933A8721}" destId="{DC6C31C4-1504-499B-A678-711BBD421683}" srcOrd="3" destOrd="0" presId="urn:microsoft.com/office/officeart/2008/layout/HalfCircleOrganizationChart"/>
    <dgm:cxn modelId="{DA8919C8-6295-4FCD-B428-C371A7740E8C}" type="presParOf" srcId="{5DD0F93F-E034-426D-9B92-D8ABD9878FBD}" destId="{816152D5-0A92-4272-9324-2BE2458914D8}" srcOrd="1" destOrd="0" presId="urn:microsoft.com/office/officeart/2008/layout/HalfCircleOrganizationChart"/>
    <dgm:cxn modelId="{2FBFAD68-1D07-4BC0-9018-58150ECA41DB}" type="presParOf" srcId="{816152D5-0A92-4272-9324-2BE2458914D8}" destId="{98BA431E-45B7-43B9-ABA4-F2CC0147A3DF}" srcOrd="0" destOrd="0" presId="urn:microsoft.com/office/officeart/2008/layout/HalfCircleOrganizationChart"/>
    <dgm:cxn modelId="{D16D6274-B6CC-4A12-8436-0F54938E69FA}" type="presParOf" srcId="{816152D5-0A92-4272-9324-2BE2458914D8}" destId="{3479C9A8-5176-48E4-9754-BF7B22937766}" srcOrd="1" destOrd="0" presId="urn:microsoft.com/office/officeart/2008/layout/HalfCircleOrganizationChart"/>
    <dgm:cxn modelId="{94448C9B-E55E-43B5-A0D7-933ED8B3A888}" type="presParOf" srcId="{3479C9A8-5176-48E4-9754-BF7B22937766}" destId="{8A81CF08-CC9D-4471-BA84-EA9C884EEC7D}" srcOrd="0" destOrd="0" presId="urn:microsoft.com/office/officeart/2008/layout/HalfCircleOrganizationChart"/>
    <dgm:cxn modelId="{E095F22C-6C40-434A-AC7F-9C177C545E7A}" type="presParOf" srcId="{8A81CF08-CC9D-4471-BA84-EA9C884EEC7D}" destId="{F74FC23C-50EC-4354-B564-25CD56E19A89}" srcOrd="0" destOrd="0" presId="urn:microsoft.com/office/officeart/2008/layout/HalfCircleOrganizationChart"/>
    <dgm:cxn modelId="{B250507E-208F-4D0E-82A5-04E5D2F63199}" type="presParOf" srcId="{8A81CF08-CC9D-4471-BA84-EA9C884EEC7D}" destId="{D4C4DB94-FDB3-4CDF-B22E-10E1748C9BAA}" srcOrd="1" destOrd="0" presId="urn:microsoft.com/office/officeart/2008/layout/HalfCircleOrganizationChart"/>
    <dgm:cxn modelId="{6032ED98-E461-442B-8BE8-9FC1475C9BB2}" type="presParOf" srcId="{8A81CF08-CC9D-4471-BA84-EA9C884EEC7D}" destId="{50AC3368-E6E9-43C2-ADCB-64C839ACCA57}" srcOrd="2" destOrd="0" presId="urn:microsoft.com/office/officeart/2008/layout/HalfCircleOrganizationChart"/>
    <dgm:cxn modelId="{E17D0D4E-EDE4-45E8-A4D3-038CFA41E754}" type="presParOf" srcId="{8A81CF08-CC9D-4471-BA84-EA9C884EEC7D}" destId="{7DE17152-ED57-4258-A29D-A0CFC4F7C455}" srcOrd="3" destOrd="0" presId="urn:microsoft.com/office/officeart/2008/layout/HalfCircleOrganizationChart"/>
    <dgm:cxn modelId="{C17FF639-DB79-495D-AFA8-75DCB85386C4}" type="presParOf" srcId="{3479C9A8-5176-48E4-9754-BF7B22937766}" destId="{7E44CB23-E10C-4D05-A95C-5673B76175DC}" srcOrd="1" destOrd="0" presId="urn:microsoft.com/office/officeart/2008/layout/HalfCircleOrganizationChart"/>
    <dgm:cxn modelId="{0DA52B62-2585-4096-8B92-ABA698321898}" type="presParOf" srcId="{3479C9A8-5176-48E4-9754-BF7B22937766}" destId="{D263359F-7928-41CB-AA67-335D6E45A1D0}" srcOrd="2" destOrd="0" presId="urn:microsoft.com/office/officeart/2008/layout/HalfCircleOrganizationChart"/>
    <dgm:cxn modelId="{B553A44D-9C79-479C-AD20-65A37BADC0F1}" type="presParOf" srcId="{816152D5-0A92-4272-9324-2BE2458914D8}" destId="{31F5F3E8-E853-490D-A780-3F1F56396CFE}" srcOrd="2" destOrd="0" presId="urn:microsoft.com/office/officeart/2008/layout/HalfCircleOrganizationChart"/>
    <dgm:cxn modelId="{5F23925F-A854-43FF-8AB0-94FC526BBB5F}" type="presParOf" srcId="{816152D5-0A92-4272-9324-2BE2458914D8}" destId="{4335702D-12DE-4BE2-A819-756BE76C40F4}" srcOrd="3" destOrd="0" presId="urn:microsoft.com/office/officeart/2008/layout/HalfCircleOrganizationChart"/>
    <dgm:cxn modelId="{2971FB02-D6D2-41D9-B2C8-CB9F3F141D53}" type="presParOf" srcId="{4335702D-12DE-4BE2-A819-756BE76C40F4}" destId="{4A6431B0-D375-454E-B815-D89CFE02516D}" srcOrd="0" destOrd="0" presId="urn:microsoft.com/office/officeart/2008/layout/HalfCircleOrganizationChart"/>
    <dgm:cxn modelId="{B59963D1-B366-4D46-8CBA-9552E707A0D0}" type="presParOf" srcId="{4A6431B0-D375-454E-B815-D89CFE02516D}" destId="{CDDE19BC-76CC-4962-B716-B039774F528F}" srcOrd="0" destOrd="0" presId="urn:microsoft.com/office/officeart/2008/layout/HalfCircleOrganizationChart"/>
    <dgm:cxn modelId="{E72A9128-17E6-4B21-8DBC-DC743BC5D34F}" type="presParOf" srcId="{4A6431B0-D375-454E-B815-D89CFE02516D}" destId="{8AED1823-9B4D-4C9D-9721-8FB25152D3B0}" srcOrd="1" destOrd="0" presId="urn:microsoft.com/office/officeart/2008/layout/HalfCircleOrganizationChart"/>
    <dgm:cxn modelId="{DFC9EA3A-92E2-4B88-9CED-7842B3C2D5F1}" type="presParOf" srcId="{4A6431B0-D375-454E-B815-D89CFE02516D}" destId="{8E68D21C-BBE5-40AB-93AD-2459E882B5D1}" srcOrd="2" destOrd="0" presId="urn:microsoft.com/office/officeart/2008/layout/HalfCircleOrganizationChart"/>
    <dgm:cxn modelId="{4CD8CF14-36F5-4A43-ACC0-5B93EB25C315}" type="presParOf" srcId="{4A6431B0-D375-454E-B815-D89CFE02516D}" destId="{33B528B2-157E-4C63-A7B6-1FFDE2DAF5F6}" srcOrd="3" destOrd="0" presId="urn:microsoft.com/office/officeart/2008/layout/HalfCircleOrganizationChart"/>
    <dgm:cxn modelId="{A7CA00E8-CBE7-4A4D-8FE3-72793B85DD82}" type="presParOf" srcId="{4335702D-12DE-4BE2-A819-756BE76C40F4}" destId="{6026B0ED-5648-4B16-A0A6-2288BC742C58}" srcOrd="1" destOrd="0" presId="urn:microsoft.com/office/officeart/2008/layout/HalfCircleOrganizationChart"/>
    <dgm:cxn modelId="{FE38680F-5E7A-4D91-A38F-9E3BDB060671}" type="presParOf" srcId="{4335702D-12DE-4BE2-A819-756BE76C40F4}" destId="{4D6B6FB8-09CE-43D1-B9A6-AFE28E2DE28D}" srcOrd="2" destOrd="0" presId="urn:microsoft.com/office/officeart/2008/layout/HalfCircleOrganizationChart"/>
    <dgm:cxn modelId="{AAC4311D-BBD9-4D98-85D4-E6A2D16C001E}" type="presParOf" srcId="{5DD0F93F-E034-426D-9B92-D8ABD9878FBD}" destId="{6AED6588-DA55-4A6F-9800-2F33212FF22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5F3E8-E853-490D-A780-3F1F56396CFE}">
      <dsp:nvSpPr>
        <dsp:cNvPr id="0" name=""/>
        <dsp:cNvSpPr/>
      </dsp:nvSpPr>
      <dsp:spPr>
        <a:xfrm>
          <a:off x="3974307" y="1319910"/>
          <a:ext cx="1596709" cy="554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14"/>
              </a:lnTo>
              <a:lnTo>
                <a:pt x="1596709" y="277114"/>
              </a:lnTo>
              <a:lnTo>
                <a:pt x="1596709" y="554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A431E-45B7-43B9-ABA4-F2CC0147A3DF}">
      <dsp:nvSpPr>
        <dsp:cNvPr id="0" name=""/>
        <dsp:cNvSpPr/>
      </dsp:nvSpPr>
      <dsp:spPr>
        <a:xfrm>
          <a:off x="2377598" y="1319910"/>
          <a:ext cx="1596709" cy="554229"/>
        </a:xfrm>
        <a:custGeom>
          <a:avLst/>
          <a:gdLst/>
          <a:ahLst/>
          <a:cxnLst/>
          <a:rect l="0" t="0" r="0" b="0"/>
          <a:pathLst>
            <a:path>
              <a:moveTo>
                <a:pt x="1596709" y="0"/>
              </a:moveTo>
              <a:lnTo>
                <a:pt x="1596709" y="277114"/>
              </a:lnTo>
              <a:lnTo>
                <a:pt x="0" y="277114"/>
              </a:lnTo>
              <a:lnTo>
                <a:pt x="0" y="554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438F4-875B-4568-BED1-B86F60CE2585}">
      <dsp:nvSpPr>
        <dsp:cNvPr id="0" name=""/>
        <dsp:cNvSpPr/>
      </dsp:nvSpPr>
      <dsp:spPr>
        <a:xfrm>
          <a:off x="3314510" y="315"/>
          <a:ext cx="1319594" cy="131959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3875C-B3B7-468E-B9F3-4D30D1B7E323}">
      <dsp:nvSpPr>
        <dsp:cNvPr id="0" name=""/>
        <dsp:cNvSpPr/>
      </dsp:nvSpPr>
      <dsp:spPr>
        <a:xfrm>
          <a:off x="3314510" y="315"/>
          <a:ext cx="1319594" cy="131959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8556-A4E8-4B67-8CC1-70A8B3AB00F5}">
      <dsp:nvSpPr>
        <dsp:cNvPr id="0" name=""/>
        <dsp:cNvSpPr/>
      </dsp:nvSpPr>
      <dsp:spPr>
        <a:xfrm>
          <a:off x="2654713" y="237842"/>
          <a:ext cx="2639188" cy="8445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0" u="none" strike="noStrike" kern="1200" cap="none" dirty="0" smtClean="0">
              <a:solidFill>
                <a:schemeClr val="bg1"/>
              </a:solidFill>
              <a:latin typeface="Montserrat SemiBold" panose="020B0604020202020204" charset="-52"/>
              <a:ea typeface="Arial"/>
              <a:cs typeface="Arial"/>
              <a:sym typeface="Arial"/>
            </a:rPr>
            <a:t>Low-code</a:t>
          </a:r>
          <a:endParaRPr lang="ru-RU" sz="3600" b="0" i="0" u="none" strike="noStrike" kern="1200" cap="none" dirty="0">
            <a:solidFill>
              <a:schemeClr val="bg1"/>
            </a:solidFill>
            <a:latin typeface="Montserrat SemiBold" panose="020B0604020202020204" charset="-52"/>
            <a:ea typeface="Arial"/>
            <a:cs typeface="Arial"/>
            <a:sym typeface="Arial"/>
          </a:endParaRPr>
        </a:p>
      </dsp:txBody>
      <dsp:txXfrm>
        <a:off x="2654713" y="237842"/>
        <a:ext cx="2639188" cy="844540"/>
      </dsp:txXfrm>
    </dsp:sp>
    <dsp:sp modelId="{D4C4DB94-FDB3-4CDF-B22E-10E1748C9BAA}">
      <dsp:nvSpPr>
        <dsp:cNvPr id="0" name=""/>
        <dsp:cNvSpPr/>
      </dsp:nvSpPr>
      <dsp:spPr>
        <a:xfrm>
          <a:off x="1717801" y="1874139"/>
          <a:ext cx="1319594" cy="131959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C3368-E6E9-43C2-ADCB-64C839ACCA57}">
      <dsp:nvSpPr>
        <dsp:cNvPr id="0" name=""/>
        <dsp:cNvSpPr/>
      </dsp:nvSpPr>
      <dsp:spPr>
        <a:xfrm>
          <a:off x="1717801" y="1874139"/>
          <a:ext cx="1319594" cy="131959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FC23C-50EC-4354-B564-25CD56E19A89}">
      <dsp:nvSpPr>
        <dsp:cNvPr id="0" name=""/>
        <dsp:cNvSpPr/>
      </dsp:nvSpPr>
      <dsp:spPr>
        <a:xfrm>
          <a:off x="1058004" y="2111666"/>
          <a:ext cx="2639188" cy="8445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cap="none" dirty="0" smtClean="0">
              <a:solidFill>
                <a:schemeClr val="bg1"/>
              </a:solidFill>
              <a:latin typeface="Montserrat SemiBold" panose="020B0604020202020204" charset="-52"/>
              <a:ea typeface="Arial"/>
              <a:cs typeface="Arial"/>
            </a:rPr>
            <a:t>Выгрузка данных из 1С при помощи Экстрактора</a:t>
          </a:r>
          <a:endParaRPr lang="ru-RU" sz="1800" b="0" i="0" u="none" strike="noStrike" kern="1200" cap="none" dirty="0">
            <a:solidFill>
              <a:schemeClr val="bg1"/>
            </a:solidFill>
            <a:latin typeface="Montserrat SemiBold" panose="020B0604020202020204" charset="-52"/>
            <a:ea typeface="Arial"/>
            <a:cs typeface="Arial"/>
          </a:endParaRPr>
        </a:p>
      </dsp:txBody>
      <dsp:txXfrm>
        <a:off x="1058004" y="2111666"/>
        <a:ext cx="2639188" cy="844540"/>
      </dsp:txXfrm>
    </dsp:sp>
    <dsp:sp modelId="{8AED1823-9B4D-4C9D-9721-8FB25152D3B0}">
      <dsp:nvSpPr>
        <dsp:cNvPr id="0" name=""/>
        <dsp:cNvSpPr/>
      </dsp:nvSpPr>
      <dsp:spPr>
        <a:xfrm>
          <a:off x="4911219" y="1874139"/>
          <a:ext cx="1319594" cy="131959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8D21C-BBE5-40AB-93AD-2459E882B5D1}">
      <dsp:nvSpPr>
        <dsp:cNvPr id="0" name=""/>
        <dsp:cNvSpPr/>
      </dsp:nvSpPr>
      <dsp:spPr>
        <a:xfrm>
          <a:off x="4911219" y="1874139"/>
          <a:ext cx="1319594" cy="131959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E19BC-76CC-4962-B716-B039774F528F}">
      <dsp:nvSpPr>
        <dsp:cNvPr id="0" name=""/>
        <dsp:cNvSpPr/>
      </dsp:nvSpPr>
      <dsp:spPr>
        <a:xfrm>
          <a:off x="4251422" y="2111666"/>
          <a:ext cx="2639188" cy="8445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cap="none" dirty="0" smtClean="0">
              <a:solidFill>
                <a:schemeClr val="bg1"/>
              </a:solidFill>
              <a:latin typeface="Montserrat SemiBold" panose="020B0604020202020204" charset="-52"/>
              <a:ea typeface="Arial"/>
              <a:cs typeface="Arial"/>
            </a:rPr>
            <a:t>Подготовка и очистка данных с Loginom</a:t>
          </a:r>
          <a:endParaRPr lang="ru-RU" sz="1800" b="0" i="0" u="none" strike="noStrike" kern="1200" cap="none" dirty="0">
            <a:solidFill>
              <a:schemeClr val="bg1"/>
            </a:solidFill>
            <a:latin typeface="Montserrat SemiBold" panose="020B0604020202020204" charset="-52"/>
            <a:ea typeface="Arial"/>
            <a:cs typeface="Arial"/>
          </a:endParaRPr>
        </a:p>
      </dsp:txBody>
      <dsp:txXfrm>
        <a:off x="4251422" y="2111666"/>
        <a:ext cx="2639188" cy="84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5746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933115c31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Google Shape;53;g2933115c31f_3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2933115c31f_3_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10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11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12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13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14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15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16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17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18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19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3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4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5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6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7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8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3115c31f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36563" y="0"/>
            <a:ext cx="1998663" cy="112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933115c31f_3_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33115c31f_3_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12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algn="l">
              <a:buSzPts val="800"/>
            </a:pPr>
            <a:fld id="{00000000-1234-1234-1234-123412341234}" type="slidenum">
              <a:rPr lang="ru" sz="8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ts val="800"/>
              </a:pPr>
              <a:t>9</a:t>
            </a:fld>
            <a:endParaRPr sz="8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92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072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312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334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047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010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146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75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504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2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767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69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98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350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856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676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26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313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586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4397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025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932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71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365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141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548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783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484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4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060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748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289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3595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181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832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001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690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855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696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47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7540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141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683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90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657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16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22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9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23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77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8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73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28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75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47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164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70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16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52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2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7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7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63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17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38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5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13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411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3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93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9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35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16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43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14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19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19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9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96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179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9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06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18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14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36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61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90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70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984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922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4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2497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325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90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16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916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23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60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39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563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9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983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748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926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482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262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244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809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818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011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2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99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05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417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292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128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124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58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6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58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5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100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75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042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148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78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36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0823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172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009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8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270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771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90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77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179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14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1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857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202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802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308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5.jpe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70;g2933115c31f_3_0"/>
          <p:cNvSpPr/>
          <p:nvPr/>
        </p:nvSpPr>
        <p:spPr>
          <a:xfrm>
            <a:off x="357188" y="2955764"/>
            <a:ext cx="4111180" cy="136013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2933115c31f_3_0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126" y="3714750"/>
            <a:ext cx="4514827" cy="142856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2933115c31f_3_0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2933115c31f_3_0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2933115c31f_3_0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2933115c31f_3_0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2933115c31f_3_0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2933115c31f_3_0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2933115c31f_3_0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2933115c31f_3_0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2933115c31f_3_0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2933115c31f_3_0"/>
          <p:cNvSpPr/>
          <p:nvPr/>
        </p:nvSpPr>
        <p:spPr>
          <a:xfrm>
            <a:off x="5386359" y="971550"/>
            <a:ext cx="2948016" cy="2914650"/>
          </a:xfrm>
          <a:prstGeom prst="rect">
            <a:avLst/>
          </a:prstGeom>
          <a:solidFill>
            <a:srgbClr val="FFFF5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2933115c31f_3_0"/>
          <p:cNvSpPr/>
          <p:nvPr/>
        </p:nvSpPr>
        <p:spPr>
          <a:xfrm>
            <a:off x="383992" y="1678847"/>
            <a:ext cx="4065596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FFFFFF"/>
              </a:buClr>
              <a:buSzPts val="3000"/>
            </a:pPr>
            <a:r>
              <a:rPr lang="ru-RU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Денис Смирнов</a:t>
            </a:r>
          </a:p>
        </p:txBody>
      </p:sp>
      <p:sp>
        <p:nvSpPr>
          <p:cNvPr id="70" name="Google Shape;70;g2933115c31f_3_0"/>
          <p:cNvSpPr/>
          <p:nvPr/>
        </p:nvSpPr>
        <p:spPr>
          <a:xfrm>
            <a:off x="357188" y="2205516"/>
            <a:ext cx="4111180" cy="136013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2933115c31f_3_0"/>
          <p:cNvSpPr/>
          <p:nvPr/>
        </p:nvSpPr>
        <p:spPr>
          <a:xfrm>
            <a:off x="383993" y="2135817"/>
            <a:ext cx="4084375" cy="29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FFFFFF"/>
              </a:buClr>
              <a:buSzPts val="1300"/>
            </a:pPr>
            <a:r>
              <a:rPr lang="ru-RU" sz="13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Генеральный директор </a:t>
            </a:r>
            <a:r>
              <a:rPr lang="ru-RU" sz="1300" dirty="0" smtClean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«</a:t>
            </a:r>
            <a:r>
              <a:rPr lang="ru-RU" sz="1300" dirty="0" err="1" smtClean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Денвик</a:t>
            </a:r>
            <a:r>
              <a:rPr lang="ru-RU" sz="1300" dirty="0" smtClean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»</a:t>
            </a:r>
            <a:endParaRPr lang="ru-RU" sz="13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3" name="Google Shape;73;g2933115c31f_3_0"/>
          <p:cNvSpPr/>
          <p:nvPr/>
        </p:nvSpPr>
        <p:spPr>
          <a:xfrm>
            <a:off x="383992" y="3781806"/>
            <a:ext cx="4626744" cy="105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80000"/>
              </a:lnSpc>
              <a:buClr>
                <a:srgbClr val="BB27F6"/>
              </a:buClr>
              <a:buSzPts val="1300"/>
            </a:pPr>
            <a:r>
              <a:rPr lang="ru" sz="1300" b="1" i="0" u="none" strike="noStrike" cap="none" dirty="0">
                <a:solidFill>
                  <a:srgbClr val="BB27F6"/>
                </a:solidFill>
                <a:latin typeface="Montserrat"/>
                <a:ea typeface="Montserrat"/>
                <a:cs typeface="Montserrat"/>
                <a:sym typeface="Montserrat"/>
              </a:rPr>
              <a:t>Тема:</a:t>
            </a:r>
            <a:r>
              <a:rPr lang="ru" sz="2100" b="0" i="0" u="none" strike="noStrike" cap="none" dirty="0">
                <a:solidFill>
                  <a:srgbClr val="BB27F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sz="19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Синергия Loginom и </a:t>
            </a:r>
            <a:r>
              <a:rPr lang="ru-RU" sz="1900" dirty="0" smtClean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«Экстрактор 1С». </a:t>
            </a:r>
            <a:r>
              <a:rPr lang="ru-RU" sz="19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Разгоняем аналитику данных до максимума</a:t>
            </a:r>
            <a:endParaRPr sz="1000" b="0" i="0" u="none" strike="noStrike" cap="none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4" name="Google Shape;74;g2933115c31f_3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69;g2933115c31f_3_0"/>
          <p:cNvSpPr/>
          <p:nvPr/>
        </p:nvSpPr>
        <p:spPr>
          <a:xfrm>
            <a:off x="402772" y="2454464"/>
            <a:ext cx="4065596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FFFFFF"/>
              </a:buClr>
              <a:buSzPts val="3000"/>
            </a:pPr>
            <a:r>
              <a:rPr lang="ru-RU" sz="2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Алексей Арустамов</a:t>
            </a:r>
            <a:endParaRPr lang="ru-RU"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72;g2933115c31f_3_0"/>
          <p:cNvSpPr/>
          <p:nvPr/>
        </p:nvSpPr>
        <p:spPr>
          <a:xfrm>
            <a:off x="402773" y="2911434"/>
            <a:ext cx="4065595" cy="29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FFFFFF"/>
              </a:buClr>
              <a:buSzPts val="1300"/>
            </a:pPr>
            <a:r>
              <a:rPr lang="ru-RU" sz="13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Генеральный директор </a:t>
            </a:r>
            <a:r>
              <a:rPr lang="en-US" sz="1300" dirty="0" smtClean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Loginom Company</a:t>
            </a:r>
            <a:endParaRPr lang="ru-RU" sz="13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4" name="Picture 2" descr="https://www.avtovzglyad.ru/media/article/Night-High-Speed-Car-Driving-Hd-Desktop-Wallpaper.jpg.740x555_q85_box-365%2C0%2C1807%2C1080_crop_detail_upscal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8223" y="1164643"/>
            <a:ext cx="3053977" cy="2290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Скорость разработки</a:t>
            </a:r>
            <a:endParaRPr lang="ru-RU" b="1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2" y="1390118"/>
            <a:ext cx="4077658" cy="158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98" y="3385185"/>
            <a:ext cx="4097765" cy="158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788298" y="1778315"/>
            <a:ext cx="3859874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SzPts val="1400"/>
            </a:pP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Разработка – узкое место любого проекта</a:t>
            </a:r>
            <a:r>
              <a:rPr lang="en-US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: </a:t>
            </a: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дефицит</a:t>
            </a:r>
            <a:r>
              <a:rPr lang="en-US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дороговизна и  перегруженность разработчиков мешают воплощению идей</a:t>
            </a:r>
            <a:endParaRPr lang="ru-RU" sz="1600" dirty="0">
              <a:solidFill>
                <a:schemeClr val="bg1"/>
              </a:solidFill>
              <a:latin typeface="Montserrat SemiBold" panose="020B060402020202020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5466" y="3706692"/>
            <a:ext cx="3859874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r">
              <a:buSzPts val="1400"/>
            </a:pPr>
            <a:r>
              <a:rPr lang="en-US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Self-service c</a:t>
            </a: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low-code </a:t>
            </a: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инструментами позволяет экспертам самим решать задачи не ожидая разработчиков</a:t>
            </a:r>
            <a:endParaRPr lang="ru-RU" sz="1600" dirty="0">
              <a:solidFill>
                <a:schemeClr val="bg1"/>
              </a:solidFill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69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704124" y="221413"/>
            <a:ext cx="7093166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Скорость </a:t>
            </a: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выгрузки – </a:t>
            </a:r>
            <a:r>
              <a:rPr lang="ru-RU" b="1" dirty="0" err="1" smtClean="0">
                <a:solidFill>
                  <a:srgbClr val="FFFFFF"/>
                </a:solidFill>
                <a:latin typeface="Montserrat" panose="020B0604020202020204" charset="-52"/>
              </a:rPr>
              <a:t>Экстратор</a:t>
            </a: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 1С</a:t>
            </a:r>
            <a:endParaRPr lang="ru-RU" b="1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70008" y="1415756"/>
            <a:ext cx="938304" cy="2750026"/>
          </a:xfrm>
          <a:prstGeom prst="roundRect">
            <a:avLst/>
          </a:prstGeom>
          <a:solidFill>
            <a:srgbClr val="BB27F7"/>
          </a:solidFill>
          <a:ln>
            <a:noFill/>
          </a:ln>
          <a:effectLst>
            <a:outerShdw blurRad="50800" dist="50800" dir="5400000" algn="ctr" rotWithShape="0">
              <a:srgbClr val="000000">
                <a:alpha val="7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00125" y="1533866"/>
            <a:ext cx="678071" cy="1295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00125" y="1752771"/>
            <a:ext cx="678071" cy="1295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00125" y="1971676"/>
            <a:ext cx="678071" cy="1295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00125" y="2190581"/>
            <a:ext cx="678071" cy="1295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00125" y="2409486"/>
            <a:ext cx="678071" cy="1295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00125" y="2628391"/>
            <a:ext cx="678071" cy="1295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00125" y="2847296"/>
            <a:ext cx="678071" cy="1295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00125" y="3066201"/>
            <a:ext cx="678071" cy="1295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00125" y="3285106"/>
            <a:ext cx="678071" cy="1295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00125" y="3504011"/>
            <a:ext cx="678071" cy="1295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00125" y="3722916"/>
            <a:ext cx="678071" cy="1295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00125" y="3941826"/>
            <a:ext cx="678071" cy="1295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3004" y="4233744"/>
            <a:ext cx="2233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Montserrat SemiBold" panose="020B0604020202020204" charset="-52"/>
              </a:rPr>
              <a:t>Последовательная обработка</a:t>
            </a:r>
            <a:r>
              <a:rPr lang="en-US" sz="1100" dirty="0" smtClean="0">
                <a:solidFill>
                  <a:schemeClr val="bg1"/>
                </a:solidFill>
                <a:latin typeface="Montserrat SemiBold" panose="020B0604020202020204" charset="-52"/>
              </a:rPr>
              <a:t>:</a:t>
            </a:r>
            <a:r>
              <a:rPr lang="ru-RU" sz="1100" dirty="0" smtClean="0">
                <a:solidFill>
                  <a:schemeClr val="bg1"/>
                </a:solidFill>
                <a:latin typeface="Montserrat SemiBold" panose="020B0604020202020204" charset="-52"/>
              </a:rPr>
              <a:t> 1.3 </a:t>
            </a:r>
            <a:r>
              <a:rPr lang="ru-RU" sz="1100" dirty="0">
                <a:solidFill>
                  <a:schemeClr val="bg1"/>
                </a:solidFill>
                <a:latin typeface="Montserrat SemiBold" panose="020B0604020202020204" charset="-52"/>
              </a:rPr>
              <a:t>млн </a:t>
            </a:r>
            <a:r>
              <a:rPr lang="ru-RU" sz="1100" dirty="0" smtClean="0">
                <a:solidFill>
                  <a:schemeClr val="bg1"/>
                </a:solidFill>
                <a:latin typeface="Montserrat SemiBold" panose="020B0604020202020204" charset="-52"/>
              </a:rPr>
              <a:t>транзакций</a:t>
            </a:r>
            <a:r>
              <a:rPr lang="en-US" sz="1100" dirty="0" smtClean="0">
                <a:solidFill>
                  <a:schemeClr val="bg1"/>
                </a:solidFill>
                <a:latin typeface="Montserrat SemiBold" panose="020B0604020202020204" charset="-52"/>
              </a:rPr>
              <a:t> – </a:t>
            </a:r>
            <a:r>
              <a:rPr lang="ru-RU" sz="1100" dirty="0" smtClean="0">
                <a:solidFill>
                  <a:schemeClr val="bg1"/>
                </a:solidFill>
                <a:latin typeface="Montserrat SemiBold" panose="020B0604020202020204" charset="-52"/>
              </a:rPr>
              <a:t>10+ часов</a:t>
            </a:r>
            <a:endParaRPr lang="ru-RU" sz="1100" dirty="0">
              <a:solidFill>
                <a:schemeClr val="bg1"/>
              </a:solidFill>
              <a:latin typeface="Montserrat SemiBold" panose="020B0604020202020204" charset="-52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336695" y="1533866"/>
            <a:ext cx="678071" cy="129540"/>
          </a:xfrm>
          <a:prstGeom prst="roundRect">
            <a:avLst/>
          </a:prstGeom>
          <a:ln w="28575">
            <a:solidFill>
              <a:srgbClr val="BB27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36695" y="1752771"/>
            <a:ext cx="678071" cy="129540"/>
          </a:xfrm>
          <a:prstGeom prst="roundRect">
            <a:avLst/>
          </a:prstGeom>
          <a:ln w="28575">
            <a:solidFill>
              <a:srgbClr val="BB27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36695" y="1971676"/>
            <a:ext cx="678071" cy="129540"/>
          </a:xfrm>
          <a:prstGeom prst="roundRect">
            <a:avLst/>
          </a:prstGeom>
          <a:ln w="28575">
            <a:solidFill>
              <a:srgbClr val="BB27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36695" y="2190581"/>
            <a:ext cx="678071" cy="129540"/>
          </a:xfrm>
          <a:prstGeom prst="roundRect">
            <a:avLst/>
          </a:prstGeom>
          <a:ln w="28575">
            <a:solidFill>
              <a:srgbClr val="BB27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36695" y="2409486"/>
            <a:ext cx="678071" cy="129540"/>
          </a:xfrm>
          <a:prstGeom prst="roundRect">
            <a:avLst/>
          </a:prstGeom>
          <a:ln w="28575">
            <a:solidFill>
              <a:srgbClr val="BB27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36695" y="2628391"/>
            <a:ext cx="678071" cy="129540"/>
          </a:xfrm>
          <a:prstGeom prst="roundRect">
            <a:avLst/>
          </a:prstGeom>
          <a:ln w="28575">
            <a:solidFill>
              <a:srgbClr val="BB27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336695" y="2847296"/>
            <a:ext cx="678071" cy="129540"/>
          </a:xfrm>
          <a:prstGeom prst="roundRect">
            <a:avLst/>
          </a:prstGeom>
          <a:ln w="28575">
            <a:solidFill>
              <a:srgbClr val="BB27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336695" y="3066201"/>
            <a:ext cx="678071" cy="129540"/>
          </a:xfrm>
          <a:prstGeom prst="roundRect">
            <a:avLst/>
          </a:prstGeom>
          <a:ln w="28575">
            <a:solidFill>
              <a:srgbClr val="BB27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336695" y="3285106"/>
            <a:ext cx="678071" cy="129540"/>
          </a:xfrm>
          <a:prstGeom prst="roundRect">
            <a:avLst/>
          </a:prstGeom>
          <a:ln w="28575">
            <a:solidFill>
              <a:srgbClr val="BB27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336695" y="3504011"/>
            <a:ext cx="678071" cy="129540"/>
          </a:xfrm>
          <a:prstGeom prst="roundRect">
            <a:avLst/>
          </a:prstGeom>
          <a:ln w="28575">
            <a:solidFill>
              <a:srgbClr val="BB27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336695" y="3722916"/>
            <a:ext cx="678071" cy="129540"/>
          </a:xfrm>
          <a:prstGeom prst="roundRect">
            <a:avLst/>
          </a:prstGeom>
          <a:ln w="28575">
            <a:solidFill>
              <a:srgbClr val="BB27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336695" y="3941826"/>
            <a:ext cx="678071" cy="129540"/>
          </a:xfrm>
          <a:prstGeom prst="roundRect">
            <a:avLst/>
          </a:prstGeom>
          <a:ln w="28575">
            <a:solidFill>
              <a:srgbClr val="BB27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741842" y="4233744"/>
            <a:ext cx="20358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Montserrat SemiBold" panose="020B0604020202020204" charset="-52"/>
              </a:rPr>
              <a:t>Параллельная обработка (12 потоков) – 1.3 </a:t>
            </a:r>
            <a:r>
              <a:rPr lang="ru-RU" sz="1100" dirty="0">
                <a:solidFill>
                  <a:schemeClr val="bg1"/>
                </a:solidFill>
                <a:latin typeface="Montserrat SemiBold" panose="020B0604020202020204" charset="-52"/>
              </a:rPr>
              <a:t>млн </a:t>
            </a:r>
            <a:r>
              <a:rPr lang="ru-RU" sz="1100" dirty="0" smtClean="0">
                <a:solidFill>
                  <a:schemeClr val="bg1"/>
                </a:solidFill>
                <a:latin typeface="Montserrat SemiBold" panose="020B0604020202020204" charset="-52"/>
              </a:rPr>
              <a:t>транзакций 1 час</a:t>
            </a:r>
            <a:endParaRPr lang="ru-RU" sz="1100" dirty="0">
              <a:solidFill>
                <a:schemeClr val="bg1"/>
              </a:solidFill>
              <a:latin typeface="Montserrat SemiBold" panose="020B060402020202020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6320" y="2190581"/>
            <a:ext cx="3950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Montserrat SemiBold" panose="020B0604020202020204" charset="-52"/>
              </a:rPr>
              <a:t>Производительность</a:t>
            </a:r>
            <a:r>
              <a:rPr lang="en-US" sz="2400" dirty="0" smtClean="0">
                <a:solidFill>
                  <a:schemeClr val="bg1"/>
                </a:solidFill>
                <a:latin typeface="Montserrat SemiBold" panose="020B0604020202020204" charset="-52"/>
              </a:rPr>
              <a:t>: </a:t>
            </a:r>
            <a:r>
              <a:rPr lang="en-US" sz="2400" dirty="0" smtClean="0">
                <a:solidFill>
                  <a:srgbClr val="BB27F7"/>
                </a:solidFill>
                <a:latin typeface="Montserrat SemiBold" panose="020B0604020202020204" charset="-52"/>
              </a:rPr>
              <a:t>368 </a:t>
            </a:r>
            <a:r>
              <a:rPr lang="en-US" sz="2400" dirty="0" err="1" smtClean="0">
                <a:solidFill>
                  <a:srgbClr val="BB27F7"/>
                </a:solidFill>
                <a:latin typeface="Montserrat SemiBold" panose="020B0604020202020204" charset="-52"/>
              </a:rPr>
              <a:t>записей</a:t>
            </a:r>
            <a:r>
              <a:rPr lang="ru-RU" sz="2400" dirty="0" smtClean="0">
                <a:solidFill>
                  <a:srgbClr val="BB27F7"/>
                </a:solidFill>
                <a:latin typeface="Montserrat SemiBold" panose="020B0604020202020204" charset="-52"/>
              </a:rPr>
              <a:t>/</a:t>
            </a:r>
            <a:r>
              <a:rPr lang="en-US" sz="2400" dirty="0" err="1" smtClean="0">
                <a:solidFill>
                  <a:srgbClr val="BB27F7"/>
                </a:solidFill>
                <a:latin typeface="Montserrat SemiBold" panose="020B0604020202020204" charset="-52"/>
              </a:rPr>
              <a:t>сек</a:t>
            </a:r>
            <a:r>
              <a:rPr lang="ru-RU" sz="2400" dirty="0" smtClean="0">
                <a:solidFill>
                  <a:schemeClr val="bg1"/>
                </a:solidFill>
                <a:latin typeface="Montserrat SemiBold" panose="020B0604020202020204" charset="-52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Montserrat SemiBold" panose="020B0604020202020204" charset="-52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Montserrat SemiBold" panose="020B0604020202020204" charset="-52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Montserrat SemiBold" panose="020B0604020202020204" charset="-52"/>
              </a:rPr>
              <a:t>при</a:t>
            </a:r>
            <a:r>
              <a:rPr lang="en-US" sz="2400" dirty="0">
                <a:solidFill>
                  <a:schemeClr val="bg1"/>
                </a:solidFill>
                <a:latin typeface="Montserrat SemiBold" panose="020B0604020202020204" charset="-5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 SemiBold" panose="020B0604020202020204" charset="-52"/>
              </a:rPr>
              <a:t>выгрузке</a:t>
            </a:r>
            <a:r>
              <a:rPr lang="en-US" sz="2400" dirty="0">
                <a:solidFill>
                  <a:schemeClr val="bg1"/>
                </a:solidFill>
                <a:latin typeface="Montserrat SemiBold" panose="020B0604020202020204" charset="-52"/>
              </a:rPr>
              <a:t> в 12 </a:t>
            </a:r>
            <a:r>
              <a:rPr lang="en-US" sz="2400" dirty="0" err="1">
                <a:solidFill>
                  <a:schemeClr val="bg1"/>
                </a:solidFill>
                <a:latin typeface="Montserrat SemiBold" panose="020B0604020202020204" charset="-52"/>
              </a:rPr>
              <a:t>потоков</a:t>
            </a:r>
            <a:r>
              <a:rPr lang="en-US" sz="2400" dirty="0">
                <a:solidFill>
                  <a:schemeClr val="bg1"/>
                </a:solidFill>
                <a:latin typeface="Montserrat SemiBold" panose="020B0604020202020204" charset="-52"/>
              </a:rPr>
              <a:t>)</a:t>
            </a:r>
            <a:endParaRPr lang="ru-RU" sz="2400" dirty="0">
              <a:solidFill>
                <a:schemeClr val="bg1"/>
              </a:solidFill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441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b="1" dirty="0">
                <a:solidFill>
                  <a:srgbClr val="FFFFFF"/>
                </a:solidFill>
                <a:latin typeface="Montserrat" panose="020B0604020202020204" charset="-52"/>
              </a:rPr>
              <a:t>CDC и ETL для </a:t>
            </a: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1С </a:t>
            </a:r>
          </a:p>
          <a:p>
            <a:pPr algn="ctr">
              <a:buClr>
                <a:srgbClr val="000000"/>
              </a:buClr>
            </a:pP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– выгрузка изменений</a:t>
            </a:r>
            <a:endParaRPr lang="ru-RU" b="1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33" name="Text 7"/>
          <p:cNvSpPr/>
          <p:nvPr/>
        </p:nvSpPr>
        <p:spPr>
          <a:xfrm>
            <a:off x="321462" y="3562045"/>
            <a:ext cx="1168703" cy="4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Montserrat SemiBold" panose="020B0604020202020204" charset="-52"/>
              </a:rPr>
              <a:t>Объект 1С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Montserrat SemiBold" panose="020B0604020202020204" charset="-52"/>
              </a:rPr>
              <a:t>(на котором основан </a:t>
            </a:r>
            <a:r>
              <a:rPr lang="ru-RU" sz="1100" dirty="0" smtClean="0">
                <a:solidFill>
                  <a:schemeClr val="bg1"/>
                </a:solidFill>
                <a:latin typeface="Montserrat SemiBold" panose="020B0604020202020204" charset="-52"/>
              </a:rPr>
              <a:t>запрос </a:t>
            </a:r>
            <a:r>
              <a:rPr lang="ru-RU" sz="1100" dirty="0">
                <a:solidFill>
                  <a:schemeClr val="bg1"/>
                </a:solidFill>
                <a:latin typeface="Montserrat SemiBold" panose="020B0604020202020204" charset="-52"/>
              </a:rPr>
              <a:t>1С</a:t>
            </a:r>
            <a:r>
              <a:rPr lang="ru-RU" sz="1100" dirty="0" smtClean="0">
                <a:solidFill>
                  <a:schemeClr val="bg1"/>
                </a:solidFill>
                <a:latin typeface="Montserrat SemiBold" panose="020B0604020202020204" charset="-52"/>
              </a:rPr>
              <a:t>) </a:t>
            </a:r>
            <a:endParaRPr lang="ru-RU" sz="1100" dirty="0">
              <a:solidFill>
                <a:schemeClr val="bg1"/>
              </a:solidFill>
              <a:latin typeface="Montserrat SemiBold" panose="020B0604020202020204" charset="-52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4" name="Text 7"/>
          <p:cNvSpPr/>
          <p:nvPr/>
        </p:nvSpPr>
        <p:spPr>
          <a:xfrm>
            <a:off x="2072212" y="3562045"/>
            <a:ext cx="1563470" cy="4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Montserrat SemiBold" panose="020B0604020202020204" charset="-52"/>
              </a:rPr>
              <a:t>Сохраняем в «логе» отбор для «Набора данных</a:t>
            </a:r>
            <a:r>
              <a:rPr lang="ru-RU" sz="1100" dirty="0" smtClean="0">
                <a:solidFill>
                  <a:schemeClr val="bg1"/>
                </a:solidFill>
                <a:latin typeface="Montserrat SemiBold" panose="020B0604020202020204" charset="-52"/>
              </a:rPr>
              <a:t>»</a:t>
            </a:r>
            <a:endParaRPr lang="ru-RU" sz="1100" dirty="0">
              <a:solidFill>
                <a:schemeClr val="bg1"/>
              </a:solidFill>
              <a:latin typeface="Montserrat SemiBold" panose="020B0604020202020204" charset="-52"/>
            </a:endParaRPr>
          </a:p>
        </p:txBody>
      </p:sp>
      <p:pic>
        <p:nvPicPr>
          <p:cNvPr id="35" name="Рисунок 34" descr="database-configuration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206" y="2207897"/>
            <a:ext cx="989214" cy="989214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903978" y="2182504"/>
            <a:ext cx="1899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BB27F7"/>
                </a:solidFill>
                <a:latin typeface="Montserrat SemiBold" panose="020B0604020202020204" charset="-52"/>
                <a:cs typeface="Arial" pitchFamily="34" charset="0"/>
              </a:rPr>
              <a:t>INSERT</a:t>
            </a:r>
          </a:p>
          <a:p>
            <a:pPr algn="ctr"/>
            <a:r>
              <a:rPr lang="en-US" sz="2400" b="1" dirty="0" smtClean="0">
                <a:solidFill>
                  <a:srgbClr val="BB27F7"/>
                </a:solidFill>
                <a:latin typeface="Montserrat SemiBold" panose="020B0604020202020204" charset="-52"/>
                <a:cs typeface="Arial" pitchFamily="34" charset="0"/>
              </a:rPr>
              <a:t>UPDATE</a:t>
            </a:r>
          </a:p>
          <a:p>
            <a:pPr algn="ctr"/>
            <a:r>
              <a:rPr lang="en-US" sz="2400" b="1" dirty="0" smtClean="0">
                <a:solidFill>
                  <a:srgbClr val="BB27F7"/>
                </a:solidFill>
                <a:latin typeface="Montserrat SemiBold" panose="020B0604020202020204" charset="-52"/>
                <a:cs typeface="Arial" pitchFamily="34" charset="0"/>
              </a:rPr>
              <a:t>DELETE</a:t>
            </a:r>
            <a:endParaRPr lang="en-US" sz="2400" b="1" dirty="0">
              <a:solidFill>
                <a:srgbClr val="BB27F7"/>
              </a:solidFill>
              <a:latin typeface="Montserrat SemiBold" panose="020B0604020202020204" charset="-52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97231" y="1587812"/>
            <a:ext cx="2091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 SemiBold" panose="020B0604020202020204" charset="-52"/>
              </a:rPr>
              <a:t>Trigger-based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Montserrat SemiBold" panose="020B0604020202020204" charset="-52"/>
              </a:rPr>
              <a:t>(подписка на события)</a:t>
            </a:r>
          </a:p>
        </p:txBody>
      </p:sp>
      <p:sp>
        <p:nvSpPr>
          <p:cNvPr id="38" name="Google Shape;8222;p54"/>
          <p:cNvSpPr/>
          <p:nvPr/>
        </p:nvSpPr>
        <p:spPr>
          <a:xfrm>
            <a:off x="4280315" y="2171442"/>
            <a:ext cx="855279" cy="1183550"/>
          </a:xfrm>
          <a:custGeom>
            <a:avLst/>
            <a:gdLst/>
            <a:ahLst/>
            <a:cxnLst/>
            <a:rect l="l" t="t" r="r" b="b"/>
            <a:pathLst>
              <a:path w="8886" h="11657" extrusionOk="0">
                <a:moveTo>
                  <a:pt x="5861" y="662"/>
                </a:moveTo>
                <a:cubicBezTo>
                  <a:pt x="6302" y="662"/>
                  <a:pt x="6302" y="1323"/>
                  <a:pt x="5861" y="1323"/>
                </a:cubicBezTo>
                <a:lnTo>
                  <a:pt x="3120" y="1323"/>
                </a:lnTo>
                <a:cubicBezTo>
                  <a:pt x="2647" y="1323"/>
                  <a:pt x="2647" y="662"/>
                  <a:pt x="3120" y="662"/>
                </a:cubicBezTo>
                <a:close/>
                <a:moveTo>
                  <a:pt x="7215" y="3466"/>
                </a:moveTo>
                <a:cubicBezTo>
                  <a:pt x="7625" y="3466"/>
                  <a:pt x="7625" y="4127"/>
                  <a:pt x="7215" y="4127"/>
                </a:cubicBezTo>
                <a:lnTo>
                  <a:pt x="4443" y="4127"/>
                </a:lnTo>
                <a:cubicBezTo>
                  <a:pt x="4002" y="4127"/>
                  <a:pt x="3970" y="3466"/>
                  <a:pt x="4443" y="3466"/>
                </a:cubicBezTo>
                <a:close/>
                <a:moveTo>
                  <a:pt x="3101" y="2795"/>
                </a:moveTo>
                <a:cubicBezTo>
                  <a:pt x="3360" y="2795"/>
                  <a:pt x="3582" y="3129"/>
                  <a:pt x="3340" y="3371"/>
                </a:cubicBezTo>
                <a:lnTo>
                  <a:pt x="2899" y="3812"/>
                </a:lnTo>
                <a:lnTo>
                  <a:pt x="3340" y="4253"/>
                </a:lnTo>
                <a:cubicBezTo>
                  <a:pt x="3582" y="4495"/>
                  <a:pt x="3360" y="4830"/>
                  <a:pt x="3101" y="4830"/>
                </a:cubicBezTo>
                <a:cubicBezTo>
                  <a:pt x="3023" y="4830"/>
                  <a:pt x="2941" y="4799"/>
                  <a:pt x="2868" y="4726"/>
                </a:cubicBezTo>
                <a:lnTo>
                  <a:pt x="2427" y="4285"/>
                </a:lnTo>
                <a:lnTo>
                  <a:pt x="2017" y="4726"/>
                </a:lnTo>
                <a:cubicBezTo>
                  <a:pt x="1944" y="4799"/>
                  <a:pt x="1862" y="4830"/>
                  <a:pt x="1784" y="4830"/>
                </a:cubicBezTo>
                <a:cubicBezTo>
                  <a:pt x="1525" y="4830"/>
                  <a:pt x="1303" y="4495"/>
                  <a:pt x="1545" y="4253"/>
                </a:cubicBezTo>
                <a:lnTo>
                  <a:pt x="1954" y="3812"/>
                </a:lnTo>
                <a:lnTo>
                  <a:pt x="1545" y="3371"/>
                </a:lnTo>
                <a:cubicBezTo>
                  <a:pt x="1303" y="3129"/>
                  <a:pt x="1525" y="2795"/>
                  <a:pt x="1784" y="2795"/>
                </a:cubicBezTo>
                <a:cubicBezTo>
                  <a:pt x="1862" y="2795"/>
                  <a:pt x="1944" y="2825"/>
                  <a:pt x="2017" y="2899"/>
                </a:cubicBezTo>
                <a:lnTo>
                  <a:pt x="2427" y="3340"/>
                </a:lnTo>
                <a:lnTo>
                  <a:pt x="2868" y="2899"/>
                </a:lnTo>
                <a:cubicBezTo>
                  <a:pt x="2941" y="2825"/>
                  <a:pt x="3023" y="2795"/>
                  <a:pt x="3101" y="2795"/>
                </a:cubicBezTo>
                <a:close/>
                <a:moveTo>
                  <a:pt x="7242" y="6206"/>
                </a:moveTo>
                <a:cubicBezTo>
                  <a:pt x="7625" y="6206"/>
                  <a:pt x="7616" y="6868"/>
                  <a:pt x="7215" y="6868"/>
                </a:cubicBezTo>
                <a:lnTo>
                  <a:pt x="4443" y="6868"/>
                </a:lnTo>
                <a:cubicBezTo>
                  <a:pt x="4002" y="6868"/>
                  <a:pt x="3970" y="6207"/>
                  <a:pt x="4443" y="6207"/>
                </a:cubicBezTo>
                <a:lnTo>
                  <a:pt x="7215" y="6207"/>
                </a:lnTo>
                <a:cubicBezTo>
                  <a:pt x="7225" y="6206"/>
                  <a:pt x="7233" y="6206"/>
                  <a:pt x="7242" y="6206"/>
                </a:cubicBezTo>
                <a:close/>
                <a:moveTo>
                  <a:pt x="3101" y="5504"/>
                </a:moveTo>
                <a:cubicBezTo>
                  <a:pt x="3360" y="5504"/>
                  <a:pt x="3582" y="5839"/>
                  <a:pt x="3340" y="6081"/>
                </a:cubicBezTo>
                <a:lnTo>
                  <a:pt x="2899" y="6522"/>
                </a:lnTo>
                <a:lnTo>
                  <a:pt x="3340" y="6963"/>
                </a:lnTo>
                <a:cubicBezTo>
                  <a:pt x="3582" y="7205"/>
                  <a:pt x="3360" y="7539"/>
                  <a:pt x="3101" y="7539"/>
                </a:cubicBezTo>
                <a:cubicBezTo>
                  <a:pt x="3023" y="7539"/>
                  <a:pt x="2941" y="7509"/>
                  <a:pt x="2868" y="7435"/>
                </a:cubicBezTo>
                <a:lnTo>
                  <a:pt x="2427" y="6994"/>
                </a:lnTo>
                <a:lnTo>
                  <a:pt x="2017" y="7435"/>
                </a:lnTo>
                <a:cubicBezTo>
                  <a:pt x="1944" y="7509"/>
                  <a:pt x="1862" y="7539"/>
                  <a:pt x="1784" y="7539"/>
                </a:cubicBezTo>
                <a:cubicBezTo>
                  <a:pt x="1525" y="7539"/>
                  <a:pt x="1303" y="7205"/>
                  <a:pt x="1545" y="6963"/>
                </a:cubicBezTo>
                <a:lnTo>
                  <a:pt x="1954" y="6522"/>
                </a:lnTo>
                <a:lnTo>
                  <a:pt x="1545" y="6081"/>
                </a:lnTo>
                <a:cubicBezTo>
                  <a:pt x="1303" y="5839"/>
                  <a:pt x="1525" y="5504"/>
                  <a:pt x="1784" y="5504"/>
                </a:cubicBezTo>
                <a:cubicBezTo>
                  <a:pt x="1862" y="5504"/>
                  <a:pt x="1944" y="5535"/>
                  <a:pt x="2017" y="5608"/>
                </a:cubicBezTo>
                <a:lnTo>
                  <a:pt x="2427" y="6049"/>
                </a:lnTo>
                <a:lnTo>
                  <a:pt x="2868" y="5608"/>
                </a:lnTo>
                <a:cubicBezTo>
                  <a:pt x="2941" y="5535"/>
                  <a:pt x="3023" y="5504"/>
                  <a:pt x="3101" y="5504"/>
                </a:cubicBezTo>
                <a:close/>
                <a:moveTo>
                  <a:pt x="7215" y="8916"/>
                </a:moveTo>
                <a:cubicBezTo>
                  <a:pt x="7625" y="8916"/>
                  <a:pt x="7625" y="9609"/>
                  <a:pt x="7215" y="9609"/>
                </a:cubicBezTo>
                <a:lnTo>
                  <a:pt x="4443" y="9609"/>
                </a:lnTo>
                <a:cubicBezTo>
                  <a:pt x="4002" y="9609"/>
                  <a:pt x="3970" y="8916"/>
                  <a:pt x="4443" y="8916"/>
                </a:cubicBezTo>
                <a:close/>
                <a:moveTo>
                  <a:pt x="2395" y="8254"/>
                </a:moveTo>
                <a:cubicBezTo>
                  <a:pt x="2962" y="8254"/>
                  <a:pt x="3435" y="8727"/>
                  <a:pt x="3435" y="9263"/>
                </a:cubicBezTo>
                <a:cubicBezTo>
                  <a:pt x="3435" y="9830"/>
                  <a:pt x="2994" y="10302"/>
                  <a:pt x="2395" y="10302"/>
                </a:cubicBezTo>
                <a:cubicBezTo>
                  <a:pt x="1860" y="10302"/>
                  <a:pt x="1387" y="9830"/>
                  <a:pt x="1387" y="9263"/>
                </a:cubicBezTo>
                <a:cubicBezTo>
                  <a:pt x="1387" y="8727"/>
                  <a:pt x="1860" y="8254"/>
                  <a:pt x="2395" y="8254"/>
                </a:cubicBezTo>
                <a:close/>
                <a:moveTo>
                  <a:pt x="3057" y="0"/>
                </a:moveTo>
                <a:cubicBezTo>
                  <a:pt x="2647" y="0"/>
                  <a:pt x="2238" y="252"/>
                  <a:pt x="2112" y="662"/>
                </a:cubicBezTo>
                <a:lnTo>
                  <a:pt x="1009" y="662"/>
                </a:lnTo>
                <a:cubicBezTo>
                  <a:pt x="473" y="662"/>
                  <a:pt x="1" y="1134"/>
                  <a:pt x="1" y="1670"/>
                </a:cubicBezTo>
                <a:lnTo>
                  <a:pt x="1" y="10617"/>
                </a:lnTo>
                <a:cubicBezTo>
                  <a:pt x="1" y="11153"/>
                  <a:pt x="473" y="11657"/>
                  <a:pt x="1009" y="11657"/>
                </a:cubicBezTo>
                <a:lnTo>
                  <a:pt x="7877" y="11657"/>
                </a:lnTo>
                <a:cubicBezTo>
                  <a:pt x="8413" y="11657"/>
                  <a:pt x="8885" y="11184"/>
                  <a:pt x="8885" y="10617"/>
                </a:cubicBezTo>
                <a:lnTo>
                  <a:pt x="8885" y="1670"/>
                </a:lnTo>
                <a:cubicBezTo>
                  <a:pt x="8885" y="1134"/>
                  <a:pt x="8476" y="662"/>
                  <a:pt x="7877" y="662"/>
                </a:cubicBezTo>
                <a:lnTo>
                  <a:pt x="6774" y="662"/>
                </a:lnTo>
                <a:cubicBezTo>
                  <a:pt x="6617" y="252"/>
                  <a:pt x="6270" y="0"/>
                  <a:pt x="5829" y="0"/>
                </a:cubicBezTo>
                <a:close/>
              </a:path>
            </a:pathLst>
          </a:custGeom>
          <a:solidFill>
            <a:srgbClr val="BB27F7"/>
          </a:solidFill>
          <a:ln>
            <a:noFill/>
          </a:ln>
          <a:effectLst>
            <a:outerShdw blurRad="50800" dist="20000"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243800" tIns="243800" rIns="243800" bIns="24380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4800"/>
          </a:p>
        </p:txBody>
      </p:sp>
      <p:sp>
        <p:nvSpPr>
          <p:cNvPr id="39" name="Text 7"/>
          <p:cNvSpPr/>
          <p:nvPr/>
        </p:nvSpPr>
        <p:spPr>
          <a:xfrm>
            <a:off x="3909773" y="3562045"/>
            <a:ext cx="1596363" cy="4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 SemiBold" panose="020B0604020202020204" charset="-52"/>
              </a:rPr>
              <a:t>ETL - </a:t>
            </a:r>
            <a:r>
              <a:rPr lang="ru-RU" sz="1100" dirty="0">
                <a:solidFill>
                  <a:schemeClr val="bg1"/>
                </a:solidFill>
                <a:latin typeface="Montserrat SemiBold" panose="020B0604020202020204" charset="-52"/>
              </a:rPr>
              <a:t>Выгружаем «Наборы данных» по сохраненным «отборам» </a:t>
            </a:r>
            <a:endParaRPr lang="en-US" sz="1100" dirty="0">
              <a:solidFill>
                <a:schemeClr val="bg1"/>
              </a:solidFill>
              <a:latin typeface="Montserrat SemiBold" panose="020B0604020202020204" charset="-52"/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Montserrat SemiBold" panose="020B0604020202020204" charset="-52"/>
              </a:rPr>
              <a:t>(</a:t>
            </a:r>
            <a:r>
              <a:rPr lang="en-US" sz="1100" dirty="0">
                <a:solidFill>
                  <a:schemeClr val="bg1"/>
                </a:solidFill>
                <a:latin typeface="Montserrat SemiBold" panose="020B0604020202020204" charset="-52"/>
              </a:rPr>
              <a:t>data-based</a:t>
            </a:r>
            <a:r>
              <a:rPr lang="en-US" sz="1100" dirty="0" smtClean="0">
                <a:solidFill>
                  <a:schemeClr val="bg1"/>
                </a:solidFill>
                <a:latin typeface="Montserrat SemiBold" panose="020B0604020202020204" charset="-52"/>
              </a:rPr>
              <a:t>)</a:t>
            </a:r>
            <a:endParaRPr lang="ru-RU" sz="1100" dirty="0">
              <a:solidFill>
                <a:schemeClr val="bg1"/>
              </a:solidFill>
              <a:latin typeface="Montserrat SemiBold" panose="020B0604020202020204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07620" y="1536009"/>
            <a:ext cx="27103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 SemiBold" panose="020B0604020202020204" charset="-52"/>
              </a:rPr>
              <a:t>Batch ETL</a:t>
            </a:r>
            <a:r>
              <a:rPr lang="ru-RU" sz="1100" dirty="0">
                <a:solidFill>
                  <a:schemeClr val="bg1"/>
                </a:solidFill>
                <a:latin typeface="Montserrat SemiBold" panose="020B0604020202020204" charset="-52"/>
              </a:rPr>
              <a:t>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Montserrat SemiBold" panose="020B0604020202020204" charset="-52"/>
              </a:rPr>
              <a:t>пакетная </a:t>
            </a:r>
            <a:r>
              <a:rPr lang="ru-RU" sz="1100" dirty="0" smtClean="0">
                <a:solidFill>
                  <a:schemeClr val="bg1"/>
                </a:solidFill>
                <a:latin typeface="Montserrat SemiBold" panose="020B0604020202020204" charset="-52"/>
              </a:rPr>
              <a:t>передача</a:t>
            </a:r>
            <a:endParaRPr lang="ru-RU" sz="1100" dirty="0">
              <a:solidFill>
                <a:schemeClr val="bg1"/>
              </a:solidFill>
              <a:latin typeface="Montserrat SemiBold" panose="020B0604020202020204" charset="-52"/>
            </a:endParaRPr>
          </a:p>
        </p:txBody>
      </p:sp>
      <p:sp>
        <p:nvSpPr>
          <p:cNvPr id="41" name="Блок-схема: магнитный диск 40"/>
          <p:cNvSpPr/>
          <p:nvPr/>
        </p:nvSpPr>
        <p:spPr>
          <a:xfrm>
            <a:off x="5832155" y="2116077"/>
            <a:ext cx="891984" cy="1315683"/>
          </a:xfrm>
          <a:prstGeom prst="flowChartMagneticDisk">
            <a:avLst/>
          </a:prstGeom>
          <a:solidFill>
            <a:srgbClr val="BB27F7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Montserrat SemiBold" panose="020B0604020202020204" charset="-52"/>
                <a:cs typeface="Arial" pitchFamily="34" charset="0"/>
              </a:rPr>
              <a:t>DWH</a:t>
            </a:r>
            <a:endParaRPr lang="ru-RU" sz="2000" b="1" dirty="0">
              <a:latin typeface="Montserrat SemiBold" panose="020B0604020202020204" charset="-52"/>
              <a:cs typeface="Arial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7117847" y="1854218"/>
            <a:ext cx="1552506" cy="2665155"/>
            <a:chOff x="18503530" y="4458780"/>
            <a:chExt cx="4155830" cy="6802777"/>
          </a:xfrm>
        </p:grpSpPr>
        <p:sp>
          <p:nvSpPr>
            <p:cNvPr id="43" name="Прямоугольник: скругленные углы 14">
              <a:extLst>
                <a:ext uri="{FF2B5EF4-FFF2-40B4-BE49-F238E27FC236}">
                  <a16:creationId xmlns:a16="http://schemas.microsoft.com/office/drawing/2014/main" id="{A382A2E1-205F-4D33-ABF5-1C2556CFC44B}"/>
                </a:ext>
              </a:extLst>
            </p:cNvPr>
            <p:cNvSpPr/>
            <p:nvPr/>
          </p:nvSpPr>
          <p:spPr>
            <a:xfrm>
              <a:off x="19052448" y="5089855"/>
              <a:ext cx="3264472" cy="759254"/>
            </a:xfrm>
            <a:prstGeom prst="roundRect">
              <a:avLst/>
            </a:prstGeom>
            <a:solidFill>
              <a:srgbClr val="BB27F7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Montserrat SemiBold" panose="020B0604020202020204" charset="-52"/>
                  <a:cs typeface="Arial" pitchFamily="34" charset="0"/>
                </a:rPr>
                <a:t>Prognosis</a:t>
              </a:r>
              <a:endParaRPr lang="ru-RU" sz="1200" b="1" dirty="0">
                <a:solidFill>
                  <a:schemeClr val="bg1"/>
                </a:solidFill>
                <a:latin typeface="Montserrat SemiBold" panose="020B0604020202020204" charset="-52"/>
                <a:cs typeface="Arial" pitchFamily="34" charset="0"/>
              </a:endParaRPr>
            </a:p>
          </p:txBody>
        </p:sp>
        <p:sp>
          <p:nvSpPr>
            <p:cNvPr id="44" name="Прямоугольник: скругленные углы 14">
              <a:extLst>
                <a:ext uri="{FF2B5EF4-FFF2-40B4-BE49-F238E27FC236}">
                  <a16:creationId xmlns:a16="http://schemas.microsoft.com/office/drawing/2014/main" id="{A382A2E1-205F-4D33-ABF5-1C2556CFC44B}"/>
                </a:ext>
              </a:extLst>
            </p:cNvPr>
            <p:cNvSpPr/>
            <p:nvPr/>
          </p:nvSpPr>
          <p:spPr>
            <a:xfrm>
              <a:off x="19127239" y="8915806"/>
              <a:ext cx="3238732" cy="759254"/>
            </a:xfrm>
            <a:prstGeom prst="roundRect">
              <a:avLst/>
            </a:prstGeom>
            <a:solidFill>
              <a:srgbClr val="BB27F7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Montserrat SemiBold" panose="020B0604020202020204" charset="-52"/>
                  <a:cs typeface="Arial" pitchFamily="34" charset="0"/>
                </a:rPr>
                <a:t>Charts</a:t>
              </a:r>
              <a:endParaRPr lang="ru-RU" sz="1200" b="1" dirty="0">
                <a:solidFill>
                  <a:schemeClr val="bg1"/>
                </a:solidFill>
                <a:latin typeface="Montserrat SemiBold" panose="020B0604020202020204" charset="-52"/>
                <a:cs typeface="Arial" pitchFamily="34" charset="0"/>
              </a:endParaRPr>
            </a:p>
          </p:txBody>
        </p:sp>
        <p:sp>
          <p:nvSpPr>
            <p:cNvPr id="45" name="Прямоугольник: скругленные углы 14">
              <a:extLst>
                <a:ext uri="{FF2B5EF4-FFF2-40B4-BE49-F238E27FC236}">
                  <a16:creationId xmlns:a16="http://schemas.microsoft.com/office/drawing/2014/main" id="{A382A2E1-205F-4D33-ABF5-1C2556CFC44B}"/>
                </a:ext>
              </a:extLst>
            </p:cNvPr>
            <p:cNvSpPr/>
            <p:nvPr/>
          </p:nvSpPr>
          <p:spPr>
            <a:xfrm>
              <a:off x="19081837" y="6365172"/>
              <a:ext cx="3284134" cy="759254"/>
            </a:xfrm>
            <a:prstGeom prst="roundRect">
              <a:avLst/>
            </a:prstGeom>
            <a:solidFill>
              <a:srgbClr val="BB27F7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Montserrat SemiBold" panose="020B0604020202020204" charset="-52"/>
                  <a:cs typeface="Arial" pitchFamily="34" charset="0"/>
                </a:rPr>
                <a:t>Low-code</a:t>
              </a:r>
              <a:endParaRPr lang="ru-RU" sz="1200" b="1" dirty="0">
                <a:solidFill>
                  <a:schemeClr val="bg1"/>
                </a:solidFill>
                <a:latin typeface="Montserrat SemiBold" panose="020B0604020202020204" charset="-52"/>
                <a:cs typeface="Arial" pitchFamily="34" charset="0"/>
              </a:endParaRPr>
            </a:p>
          </p:txBody>
        </p:sp>
        <p:sp>
          <p:nvSpPr>
            <p:cNvPr id="46" name="Прямоугольник: скругленные углы 14">
              <a:extLst>
                <a:ext uri="{FF2B5EF4-FFF2-40B4-BE49-F238E27FC236}">
                  <a16:creationId xmlns:a16="http://schemas.microsoft.com/office/drawing/2014/main" id="{A382A2E1-205F-4D33-ABF5-1C2556CFC44B}"/>
                </a:ext>
              </a:extLst>
            </p:cNvPr>
            <p:cNvSpPr/>
            <p:nvPr/>
          </p:nvSpPr>
          <p:spPr>
            <a:xfrm>
              <a:off x="19075787" y="7638452"/>
              <a:ext cx="3258391" cy="759254"/>
            </a:xfrm>
            <a:prstGeom prst="roundRect">
              <a:avLst/>
            </a:prstGeom>
            <a:solidFill>
              <a:srgbClr val="BB27F7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Montserrat SemiBold" panose="020B0604020202020204" charset="-52"/>
                  <a:cs typeface="Arial" pitchFamily="34" charset="0"/>
                </a:rPr>
                <a:t>Datasets</a:t>
              </a:r>
              <a:endParaRPr lang="ru-RU" sz="1200" b="1" dirty="0">
                <a:solidFill>
                  <a:schemeClr val="bg1"/>
                </a:solidFill>
                <a:latin typeface="Montserrat SemiBold" panose="020B0604020202020204" charset="-52"/>
                <a:cs typeface="Arial" pitchFamily="34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18503530" y="4458780"/>
              <a:ext cx="4155830" cy="6802777"/>
            </a:xfrm>
            <a:prstGeom prst="roundRect">
              <a:avLst/>
            </a:prstGeom>
            <a:noFill/>
            <a:ln>
              <a:solidFill>
                <a:srgbClr val="BB27F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100">
                <a:latin typeface="Montserrat SemiBold" panose="020B0604020202020204" charset="-52"/>
              </a:endParaRPr>
            </a:p>
          </p:txBody>
        </p:sp>
        <p:sp>
          <p:nvSpPr>
            <p:cNvPr id="48" name="Прямоугольник: скругленные углы 14">
              <a:extLst>
                <a:ext uri="{FF2B5EF4-FFF2-40B4-BE49-F238E27FC236}">
                  <a16:creationId xmlns:a16="http://schemas.microsoft.com/office/drawing/2014/main" id="{A382A2E1-205F-4D33-ABF5-1C2556CFC44B}"/>
                </a:ext>
              </a:extLst>
            </p:cNvPr>
            <p:cNvSpPr/>
            <p:nvPr/>
          </p:nvSpPr>
          <p:spPr>
            <a:xfrm>
              <a:off x="19183309" y="10209171"/>
              <a:ext cx="3238731" cy="759253"/>
            </a:xfrm>
            <a:prstGeom prst="roundRect">
              <a:avLst/>
            </a:prstGeom>
            <a:solidFill>
              <a:srgbClr val="BB27F7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Montserrat SemiBold" panose="020B0604020202020204" charset="-52"/>
                  <a:cs typeface="Arial" pitchFamily="34" charset="0"/>
                </a:rPr>
                <a:t>Dashboards</a:t>
              </a:r>
              <a:endParaRPr lang="ru-RU" sz="1200" b="1" dirty="0">
                <a:solidFill>
                  <a:schemeClr val="bg1"/>
                </a:solidFill>
                <a:latin typeface="Montserrat SemiBold" panose="020B0604020202020204" charset="-52"/>
                <a:cs typeface="Arial" pitchFamily="34" charset="0"/>
              </a:endParaRPr>
            </a:p>
          </p:txBody>
        </p:sp>
      </p:grpSp>
      <p:sp>
        <p:nvSpPr>
          <p:cNvPr id="49" name="Прямоугольник: скругленные углы 14">
            <a:extLst>
              <a:ext uri="{FF2B5EF4-FFF2-40B4-BE49-F238E27FC236}">
                <a16:creationId xmlns:a16="http://schemas.microsoft.com/office/drawing/2014/main" id="{A382A2E1-205F-4D33-ABF5-1C2556CFC44B}"/>
              </a:ext>
            </a:extLst>
          </p:cNvPr>
          <p:cNvSpPr/>
          <p:nvPr/>
        </p:nvSpPr>
        <p:spPr>
          <a:xfrm>
            <a:off x="7294271" y="1377831"/>
            <a:ext cx="1205043" cy="306244"/>
          </a:xfrm>
          <a:prstGeom prst="roundRect">
            <a:avLst/>
          </a:prstGeom>
          <a:solidFill>
            <a:srgbClr val="BB27F7"/>
          </a:solidFill>
          <a:ln w="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Montserrat SemiBold" panose="020B0604020202020204" charset="-52"/>
                <a:cs typeface="Arial" pitchFamily="34" charset="0"/>
              </a:rPr>
              <a:t>BI</a:t>
            </a:r>
            <a:endParaRPr lang="ru-RU" sz="1800" b="1" dirty="0">
              <a:solidFill>
                <a:schemeClr val="bg1"/>
              </a:solidFill>
              <a:latin typeface="Montserrat SemiBold" panose="020B060402020202020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0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Выгоды </a:t>
            </a: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Экстрактора 1С</a:t>
            </a:r>
            <a:endParaRPr lang="ru-RU" b="1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7682" y="1823680"/>
            <a:ext cx="8139118" cy="2233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2000" dirty="0">
                <a:solidFill>
                  <a:srgbClr val="FFFFFF"/>
                </a:solidFill>
                <a:latin typeface="Montserrat" panose="020B0604020202020204" charset="-52"/>
              </a:rPr>
              <a:t>Подготовка выгрузки модели </a:t>
            </a:r>
            <a:r>
              <a:rPr lang="ru-RU" sz="2000" dirty="0" smtClean="0">
                <a:solidFill>
                  <a:srgbClr val="FFFFFF"/>
                </a:solidFill>
                <a:latin typeface="Montserrat" panose="020B0604020202020204" charset="-52"/>
              </a:rPr>
              <a:t>данных – </a:t>
            </a:r>
            <a:r>
              <a:rPr lang="ru-RU" sz="2000" dirty="0" smtClean="0">
                <a:solidFill>
                  <a:srgbClr val="BB27F7"/>
                </a:solidFill>
                <a:latin typeface="Montserrat" panose="020B0604020202020204" charset="-52"/>
              </a:rPr>
              <a:t>5-10 минут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2000" dirty="0">
                <a:solidFill>
                  <a:srgbClr val="FFFFFF"/>
                </a:solidFill>
                <a:latin typeface="Montserrat" panose="020B0604020202020204" charset="-52"/>
              </a:rPr>
              <a:t>Скорость </a:t>
            </a:r>
            <a:r>
              <a:rPr lang="ru-RU" sz="2000" dirty="0" smtClean="0">
                <a:solidFill>
                  <a:srgbClr val="FFFFFF"/>
                </a:solidFill>
                <a:latin typeface="Montserrat" panose="020B0604020202020204" charset="-52"/>
              </a:rPr>
              <a:t>выгрузки – от </a:t>
            </a:r>
            <a:r>
              <a:rPr lang="ru-RU" sz="2000" dirty="0">
                <a:solidFill>
                  <a:srgbClr val="BB27F7"/>
                </a:solidFill>
                <a:latin typeface="Montserrat" panose="020B0604020202020204" charset="-52"/>
              </a:rPr>
              <a:t>370 записей </a:t>
            </a:r>
            <a:r>
              <a:rPr lang="ru-RU" sz="2000" dirty="0">
                <a:solidFill>
                  <a:srgbClr val="FFFFFF"/>
                </a:solidFill>
                <a:latin typeface="Montserrat" panose="020B0604020202020204" charset="-52"/>
              </a:rPr>
              <a:t>в </a:t>
            </a:r>
            <a:r>
              <a:rPr lang="ru-RU" sz="2000" dirty="0" smtClean="0">
                <a:solidFill>
                  <a:srgbClr val="FFFFFF"/>
                </a:solidFill>
                <a:latin typeface="Montserrat" panose="020B0604020202020204" charset="-52"/>
              </a:rPr>
              <a:t>секунду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rgbClr val="FFFFFF"/>
                </a:solidFill>
                <a:latin typeface="Montserrat" panose="020B0604020202020204" charset="-52"/>
              </a:rPr>
              <a:t>Выгрузка изменений (</a:t>
            </a:r>
            <a:r>
              <a:rPr lang="en-US" sz="2000" dirty="0" smtClean="0">
                <a:solidFill>
                  <a:srgbClr val="FFFFFF"/>
                </a:solidFill>
                <a:latin typeface="Montserrat" panose="020B0604020202020204" charset="-52"/>
              </a:rPr>
              <a:t>CDC)</a:t>
            </a:r>
            <a:endParaRPr lang="ru-RU" sz="2000" dirty="0" smtClean="0">
              <a:solidFill>
                <a:srgbClr val="FFFFFF"/>
              </a:solidFill>
              <a:latin typeface="Montserrat" panose="020B0604020202020204" charset="-52"/>
            </a:endParaRP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rgbClr val="FFFFFF"/>
                </a:solidFill>
                <a:latin typeface="Montserrat" panose="020B0604020202020204" charset="-52"/>
              </a:rPr>
              <a:t>Комфортная </a:t>
            </a:r>
            <a:r>
              <a:rPr lang="ru-RU" sz="2000" dirty="0">
                <a:solidFill>
                  <a:srgbClr val="FFFFFF"/>
                </a:solidFill>
                <a:latin typeface="Montserrat" panose="020B0604020202020204" charset="-52"/>
              </a:rPr>
              <a:t>работа </a:t>
            </a:r>
            <a:r>
              <a:rPr lang="ru-RU" sz="2000" dirty="0" smtClean="0">
                <a:solidFill>
                  <a:srgbClr val="FFFFFF"/>
                </a:solidFill>
                <a:latin typeface="Montserrat" panose="020B0604020202020204" charset="-52"/>
              </a:rPr>
              <a:t>1С </a:t>
            </a:r>
            <a:r>
              <a:rPr lang="ru-RU" sz="2000" dirty="0">
                <a:solidFill>
                  <a:srgbClr val="FFFFFF"/>
                </a:solidFill>
                <a:latin typeface="Montserrat" panose="020B0604020202020204" charset="-52"/>
              </a:rPr>
              <a:t>свыше </a:t>
            </a:r>
            <a:r>
              <a:rPr lang="ru-RU" sz="2000" dirty="0">
                <a:solidFill>
                  <a:srgbClr val="BB27F7"/>
                </a:solidFill>
                <a:latin typeface="Montserrat" panose="020B0604020202020204" charset="-52"/>
              </a:rPr>
              <a:t>1000</a:t>
            </a:r>
            <a:r>
              <a:rPr lang="ru-RU" sz="2000" dirty="0">
                <a:solidFill>
                  <a:srgbClr val="FFFFFF"/>
                </a:solidFill>
                <a:latin typeface="Montserrat" panose="020B0604020202020204" charset="-52"/>
              </a:rPr>
              <a:t> пользователей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2000" dirty="0">
                <a:solidFill>
                  <a:srgbClr val="FFFFFF"/>
                </a:solidFill>
                <a:latin typeface="Montserrat" panose="020B0604020202020204" charset="-52"/>
              </a:rPr>
              <a:t>Система консолидации данных из множества </a:t>
            </a:r>
            <a:r>
              <a:rPr lang="ru-RU" sz="2000" dirty="0" smtClean="0">
                <a:solidFill>
                  <a:srgbClr val="FFFFFF"/>
                </a:solidFill>
                <a:latin typeface="Montserrat" panose="020B0604020202020204" charset="-52"/>
              </a:rPr>
              <a:t>1С</a:t>
            </a:r>
            <a:endParaRPr lang="ru-RU" sz="2000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07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Обработка данных в </a:t>
            </a:r>
            <a:r>
              <a:rPr lang="en-US" b="1" dirty="0" smtClean="0">
                <a:solidFill>
                  <a:srgbClr val="FFFFFF"/>
                </a:solidFill>
                <a:latin typeface="Montserrat" panose="020B0604020202020204" charset="-52"/>
              </a:rPr>
              <a:t>Loginom</a:t>
            </a:r>
            <a:endParaRPr lang="ru-RU" b="1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pic>
        <p:nvPicPr>
          <p:cNvPr id="16" name="Google Shape;166;p2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7683" y="1579195"/>
            <a:ext cx="5639758" cy="30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419338" y="2590328"/>
            <a:ext cx="2473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600" dirty="0">
                <a:solidFill>
                  <a:srgbClr val="FFFFFF"/>
                </a:solidFill>
                <a:latin typeface="Montserrat" panose="020B0604020202020204" charset="-52"/>
              </a:rPr>
              <a:t>Low-code </a:t>
            </a:r>
            <a:r>
              <a:rPr lang="ru" sz="1600" dirty="0" smtClean="0">
                <a:solidFill>
                  <a:srgbClr val="FFFFFF"/>
                </a:solidFill>
                <a:latin typeface="Montserrat" panose="020B0604020202020204" charset="-52"/>
              </a:rPr>
              <a:t>аналитика</a:t>
            </a:r>
            <a:r>
              <a:rPr lang="en-US" sz="1600" dirty="0" smtClean="0">
                <a:solidFill>
                  <a:srgbClr val="FFFFFF"/>
                </a:solidFill>
                <a:latin typeface="Montserrat" panose="020B0604020202020204" charset="-52"/>
              </a:rPr>
              <a:t> –</a:t>
            </a:r>
            <a:r>
              <a:rPr lang="ru" sz="1600" dirty="0" smtClean="0">
                <a:solidFill>
                  <a:srgbClr val="FFFFFF"/>
                </a:solidFill>
                <a:latin typeface="Montserrat" panose="020B0604020202020204" charset="-52"/>
              </a:rPr>
              <a:t> </a:t>
            </a:r>
            <a:r>
              <a:rPr lang="ru" sz="1600" dirty="0">
                <a:solidFill>
                  <a:srgbClr val="FFFFFF"/>
                </a:solidFill>
                <a:latin typeface="Montserrat" panose="020B0604020202020204" charset="-52"/>
              </a:rPr>
              <a:t>настройка логики 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обработки </a:t>
            </a:r>
            <a:r>
              <a:rPr lang="ru" sz="1600" dirty="0" smtClean="0">
                <a:solidFill>
                  <a:srgbClr val="FFFFFF"/>
                </a:solidFill>
                <a:latin typeface="Montserrat" panose="020B0604020202020204" charset="-52"/>
              </a:rPr>
              <a:t>почти </a:t>
            </a:r>
            <a:r>
              <a:rPr lang="ru" sz="1600" dirty="0">
                <a:solidFill>
                  <a:srgbClr val="FFFFFF"/>
                </a:solidFill>
                <a:latin typeface="Montserrat" panose="020B0604020202020204" charset="-52"/>
              </a:rPr>
              <a:t>без кода</a:t>
            </a:r>
            <a:endParaRPr lang="ru-RU" sz="1600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895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Эффективность аналитика</a:t>
            </a:r>
            <a:endParaRPr lang="ru-RU" b="1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9798" y="2344106"/>
            <a:ext cx="2473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Для повышения эффективности работы аналитика 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можно просто </a:t>
            </a:r>
            <a:r>
              <a:rPr lang="ru-RU" sz="1600" dirty="0" err="1">
                <a:solidFill>
                  <a:srgbClr val="FFFFFF"/>
                </a:solidFill>
                <a:latin typeface="Montserrat" panose="020B0604020202020204" charset="-52"/>
              </a:rPr>
              <a:t>переиспользовать</a:t>
            </a: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 компоненты</a:t>
            </a:r>
          </a:p>
        </p:txBody>
      </p:sp>
      <p:pic>
        <p:nvPicPr>
          <p:cNvPr id="17" name="Google Shape;172;p3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0922" y="1579194"/>
            <a:ext cx="5479926" cy="3099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3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-RU" b="1" dirty="0">
                <a:solidFill>
                  <a:srgbClr val="FFFFFF"/>
                </a:solidFill>
                <a:latin typeface="Montserrat" panose="020B0604020202020204" charset="-52"/>
              </a:rPr>
              <a:t>От </a:t>
            </a: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ETL </a:t>
            </a:r>
            <a:r>
              <a:rPr lang="ru-RU" b="1" dirty="0">
                <a:solidFill>
                  <a:srgbClr val="FFFFFF"/>
                </a:solidFill>
                <a:latin typeface="Montserrat" panose="020B0604020202020204" charset="-52"/>
              </a:rPr>
              <a:t>к </a:t>
            </a: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сложной аналитике</a:t>
            </a:r>
            <a:endParaRPr lang="ru-RU" b="1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7682" y="1648420"/>
            <a:ext cx="8139118" cy="3029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</a:pP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Loginom позволяет не ограничиваться простыми ETL операциями, такими как расчет показателей, фильтрация и объединение данных: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Очистка данных (анализ 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выбросов, пропусков</a:t>
            </a: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, </a:t>
            </a:r>
            <a:r>
              <a:rPr lang="ru-RU" sz="1600" dirty="0" err="1" smtClean="0">
                <a:solidFill>
                  <a:srgbClr val="FFFFFF"/>
                </a:solidFill>
                <a:latin typeface="Montserrat" panose="020B0604020202020204" charset="-52"/>
              </a:rPr>
              <a:t>дедупликация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…)</a:t>
            </a:r>
            <a:endParaRPr lang="ru-RU" sz="1600" dirty="0">
              <a:solidFill>
                <a:srgbClr val="FFFFFF"/>
              </a:solidFill>
              <a:latin typeface="Montserrat" panose="020B0604020202020204" charset="-52"/>
            </a:endParaRP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Обогащение данных из множества источников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Прогнозирование 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показателей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Расчет </a:t>
            </a: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сложных 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KPI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Машинное обучение</a:t>
            </a:r>
            <a:endParaRPr lang="ru-RU" sz="1600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38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Скорость </a:t>
            </a:r>
            <a:r>
              <a:rPr lang="en-US" b="1" dirty="0" smtClean="0">
                <a:solidFill>
                  <a:srgbClr val="FFFFFF"/>
                </a:solidFill>
                <a:latin typeface="Montserrat" panose="020B0604020202020204" charset="-52"/>
              </a:rPr>
              <a:t>Loginom </a:t>
            </a: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в цифрах</a:t>
            </a:r>
            <a:endParaRPr lang="ru-RU" b="1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7682" y="1648420"/>
            <a:ext cx="4230058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>
              <a:lnSpc>
                <a:spcPts val="1500"/>
              </a:lnSpc>
              <a:spcBef>
                <a:spcPts val="800"/>
              </a:spcBef>
              <a:buClr>
                <a:srgbClr val="FFFFFF"/>
              </a:buClr>
            </a:pP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Тест </a:t>
            </a:r>
            <a:r>
              <a:rPr lang="ru-RU" dirty="0">
                <a:solidFill>
                  <a:srgbClr val="FFFFFF"/>
                </a:solidFill>
                <a:latin typeface="Montserrat" panose="020B0604020202020204" charset="-52"/>
              </a:rPr>
              <a:t>производительности базовых операций работы с </a:t>
            </a: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данными</a:t>
            </a:r>
            <a:r>
              <a:rPr lang="en-US" dirty="0" smtClean="0">
                <a:solidFill>
                  <a:srgbClr val="FFFFFF"/>
                </a:solidFill>
                <a:latin typeface="Montserrat" panose="020B0604020202020204" charset="-52"/>
              </a:rPr>
              <a:t> (</a:t>
            </a: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построение </a:t>
            </a:r>
            <a:r>
              <a:rPr lang="ru-RU" dirty="0">
                <a:solidFill>
                  <a:srgbClr val="FFFFFF"/>
                </a:solidFill>
                <a:latin typeface="Montserrat" panose="020B0604020202020204" charset="-52"/>
              </a:rPr>
              <a:t>отчетности по продажам, ABC и XYZ-анализ </a:t>
            </a:r>
            <a:r>
              <a:rPr lang="en-US" dirty="0" smtClean="0">
                <a:solidFill>
                  <a:srgbClr val="FFFFFF"/>
                </a:solidFill>
                <a:latin typeface="Montserrat" panose="020B0604020202020204" charset="-52"/>
              </a:rPr>
              <a:t>)</a:t>
            </a: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: </a:t>
            </a:r>
            <a:endParaRPr lang="en-US" dirty="0" smtClean="0">
              <a:solidFill>
                <a:srgbClr val="FFFFFF"/>
              </a:solidFill>
              <a:latin typeface="Montserrat" panose="020B0604020202020204" charset="-52"/>
            </a:endParaRPr>
          </a:p>
          <a:p>
            <a:pPr marL="360000" indent="-342900">
              <a:lnSpc>
                <a:spcPts val="15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Импорт </a:t>
            </a:r>
            <a:r>
              <a:rPr lang="ru-RU" dirty="0" err="1" smtClean="0">
                <a:solidFill>
                  <a:srgbClr val="FFFFFF"/>
                </a:solidFill>
                <a:latin typeface="Montserrat" panose="020B0604020202020204" charset="-52"/>
              </a:rPr>
              <a:t>csv</a:t>
            </a: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-файлов</a:t>
            </a:r>
          </a:p>
          <a:p>
            <a:pPr marL="360000" indent="-342900">
              <a:lnSpc>
                <a:spcPts val="15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dirty="0">
                <a:solidFill>
                  <a:srgbClr val="FFFFFF"/>
                </a:solidFill>
                <a:latin typeface="Montserrat" panose="020B0604020202020204" charset="-52"/>
              </a:rPr>
              <a:t>С</a:t>
            </a: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лияние </a:t>
            </a:r>
            <a:r>
              <a:rPr lang="ru-RU" dirty="0">
                <a:solidFill>
                  <a:srgbClr val="FFFFFF"/>
                </a:solidFill>
                <a:latin typeface="Montserrat" panose="020B0604020202020204" charset="-52"/>
              </a:rPr>
              <a:t>наборов </a:t>
            </a: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данных</a:t>
            </a:r>
          </a:p>
          <a:p>
            <a:pPr marL="360000" indent="-342900">
              <a:lnSpc>
                <a:spcPts val="15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Расчет </a:t>
            </a:r>
            <a:r>
              <a:rPr lang="ru-RU" dirty="0">
                <a:solidFill>
                  <a:srgbClr val="FFFFFF"/>
                </a:solidFill>
                <a:latin typeface="Montserrat" panose="020B0604020202020204" charset="-52"/>
              </a:rPr>
              <a:t>по </a:t>
            </a: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формулам</a:t>
            </a:r>
          </a:p>
          <a:p>
            <a:pPr marL="360000" indent="-342900">
              <a:lnSpc>
                <a:spcPts val="15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Группировки</a:t>
            </a:r>
          </a:p>
          <a:p>
            <a:pPr marL="360000" indent="-342900">
              <a:lnSpc>
                <a:spcPts val="15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Сортировки</a:t>
            </a:r>
          </a:p>
          <a:p>
            <a:pPr marL="360000" indent="-342900">
              <a:lnSpc>
                <a:spcPts val="15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Расчет статистик</a:t>
            </a:r>
          </a:p>
          <a:p>
            <a:pPr marL="360000" indent="-342900">
              <a:lnSpc>
                <a:spcPts val="15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Квантование</a:t>
            </a:r>
          </a:p>
          <a:p>
            <a:pPr marL="360000" indent="-342900">
              <a:lnSpc>
                <a:spcPts val="15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Экспорт </a:t>
            </a:r>
            <a:r>
              <a:rPr lang="ru-RU" dirty="0" err="1">
                <a:solidFill>
                  <a:srgbClr val="FFFFFF"/>
                </a:solidFill>
                <a:latin typeface="Montserrat" panose="020B0604020202020204" charset="-52"/>
              </a:rPr>
              <a:t>csv</a:t>
            </a:r>
            <a:r>
              <a:rPr lang="ru-RU" dirty="0">
                <a:solidFill>
                  <a:srgbClr val="FFFFFF"/>
                </a:solidFill>
                <a:latin typeface="Montserrat" panose="020B0604020202020204" charset="-52"/>
              </a:rPr>
              <a:t>-файлов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27302" y="2354729"/>
            <a:ext cx="3464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>
              <a:spcBef>
                <a:spcPts val="800"/>
              </a:spcBef>
              <a:buClr>
                <a:srgbClr val="FFFFFF"/>
              </a:buClr>
            </a:pPr>
            <a:r>
              <a:rPr lang="ru-RU" sz="2400" dirty="0" smtClean="0">
                <a:solidFill>
                  <a:srgbClr val="FFFFFF"/>
                </a:solidFill>
                <a:latin typeface="Montserrat" panose="020B0604020202020204" charset="-52"/>
              </a:rPr>
              <a:t>Выборки </a:t>
            </a:r>
            <a:r>
              <a:rPr lang="ru-RU" sz="2400" dirty="0">
                <a:solidFill>
                  <a:srgbClr val="FFFFFF"/>
                </a:solidFill>
                <a:latin typeface="Montserrat" panose="020B0604020202020204" charset="-52"/>
              </a:rPr>
              <a:t>в </a:t>
            </a:r>
            <a:r>
              <a:rPr lang="ru-RU" sz="2400" dirty="0">
                <a:solidFill>
                  <a:srgbClr val="BB27F7"/>
                </a:solidFill>
                <a:latin typeface="Montserrat" panose="020B0604020202020204" charset="-52"/>
              </a:rPr>
              <a:t>200 млн.</a:t>
            </a:r>
            <a:r>
              <a:rPr lang="ru-RU" sz="2400" dirty="0">
                <a:solidFill>
                  <a:srgbClr val="FFFFFF"/>
                </a:solidFill>
                <a:latin typeface="Montserrat" panose="020B0604020202020204" charset="-52"/>
              </a:rPr>
              <a:t> записей (28 Гб) и </a:t>
            </a:r>
            <a:r>
              <a:rPr lang="ru-RU" sz="2400" dirty="0">
                <a:solidFill>
                  <a:srgbClr val="BB27F7"/>
                </a:solidFill>
                <a:latin typeface="Montserrat" panose="020B0604020202020204" charset="-52"/>
              </a:rPr>
              <a:t>120 млн. </a:t>
            </a:r>
            <a:r>
              <a:rPr lang="ru-RU" sz="2400" dirty="0">
                <a:solidFill>
                  <a:srgbClr val="FFFFFF"/>
                </a:solidFill>
                <a:latin typeface="Montserrat" panose="020B0604020202020204" charset="-52"/>
              </a:rPr>
              <a:t>записей (30 Гб.). Время обработки </a:t>
            </a:r>
            <a:r>
              <a:rPr lang="ru-RU" sz="2400" dirty="0">
                <a:solidFill>
                  <a:srgbClr val="BB27F7"/>
                </a:solidFill>
                <a:latin typeface="Montserrat" panose="020B0604020202020204" charset="-52"/>
              </a:rPr>
              <a:t>226 </a:t>
            </a:r>
            <a:r>
              <a:rPr lang="ru-RU" sz="2400" dirty="0" smtClean="0">
                <a:solidFill>
                  <a:srgbClr val="BB27F7"/>
                </a:solidFill>
                <a:latin typeface="Montserrat" panose="020B0604020202020204" charset="-52"/>
              </a:rPr>
              <a:t>сек</a:t>
            </a:r>
            <a:r>
              <a:rPr lang="ru-RU" sz="2400" dirty="0" smtClean="0">
                <a:solidFill>
                  <a:srgbClr val="FFFFFF"/>
                </a:solidFill>
                <a:latin typeface="Montserrat" panose="020B0604020202020204" charset="-52"/>
              </a:rPr>
              <a:t>.</a:t>
            </a:r>
            <a:endParaRPr lang="ru-RU" sz="2400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851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1С </a:t>
            </a:r>
            <a:r>
              <a:rPr lang="ru-RU" b="1" dirty="0">
                <a:solidFill>
                  <a:srgbClr val="FFFFFF"/>
                </a:solidFill>
                <a:latin typeface="Montserrat" panose="020B0604020202020204" charset="-52"/>
              </a:rPr>
              <a:t>Экстрактор </a:t>
            </a: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+ </a:t>
            </a:r>
            <a:r>
              <a:rPr lang="en-US" b="1" dirty="0" smtClean="0">
                <a:solidFill>
                  <a:srgbClr val="FFFFFF"/>
                </a:solidFill>
                <a:latin typeface="Montserrat" panose="020B0604020202020204" charset="-52"/>
              </a:rPr>
              <a:t>Loginom</a:t>
            </a:r>
            <a:endParaRPr lang="ru-RU" b="1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7682" y="1648420"/>
            <a:ext cx="8253418" cy="310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>
              <a:lnSpc>
                <a:spcPts val="1900"/>
              </a:lnSpc>
              <a:spcBef>
                <a:spcPts val="800"/>
              </a:spcBef>
              <a:buClr>
                <a:srgbClr val="FFFFFF"/>
              </a:buClr>
            </a:pP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1С 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экстрактор – Извлечение </a:t>
            </a: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данных из 1С:</a:t>
            </a:r>
          </a:p>
          <a:p>
            <a:pPr marL="360000" indent="-342900">
              <a:lnSpc>
                <a:spcPts val="19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Быстро из любой конфигурации</a:t>
            </a:r>
          </a:p>
          <a:p>
            <a:pPr marL="360000" indent="-342900">
              <a:lnSpc>
                <a:spcPts val="19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Без промежуточных </a:t>
            </a:r>
            <a:r>
              <a:rPr lang="ru-RU" sz="1600" dirty="0" err="1">
                <a:solidFill>
                  <a:srgbClr val="FFFFFF"/>
                </a:solidFill>
                <a:latin typeface="Montserrat" panose="020B0604020202020204" charset="-52"/>
              </a:rPr>
              <a:t>Excel</a:t>
            </a: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 файлов</a:t>
            </a:r>
          </a:p>
          <a:p>
            <a:pPr marL="360000" indent="-342900">
              <a:lnSpc>
                <a:spcPts val="19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В low-code стиле, без кодирования</a:t>
            </a:r>
          </a:p>
          <a:p>
            <a:pPr marL="17100">
              <a:lnSpc>
                <a:spcPts val="1900"/>
              </a:lnSpc>
              <a:spcBef>
                <a:spcPts val="800"/>
              </a:spcBef>
              <a:buClr>
                <a:srgbClr val="FFFFFF"/>
              </a:buClr>
            </a:pPr>
            <a:endParaRPr lang="ru-RU" sz="1600" dirty="0" smtClean="0">
              <a:solidFill>
                <a:srgbClr val="FFFFFF"/>
              </a:solidFill>
              <a:latin typeface="Montserrat" panose="020B0604020202020204" charset="-52"/>
            </a:endParaRPr>
          </a:p>
          <a:p>
            <a:pPr marL="17100">
              <a:lnSpc>
                <a:spcPts val="1900"/>
              </a:lnSpc>
              <a:spcBef>
                <a:spcPts val="800"/>
              </a:spcBef>
              <a:buClr>
                <a:srgbClr val="FFFFFF"/>
              </a:buClr>
            </a:pP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Loginom – сложная </a:t>
            </a: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обработка:</a:t>
            </a:r>
          </a:p>
          <a:p>
            <a:pPr marL="360000" indent="-342900">
              <a:lnSpc>
                <a:spcPts val="19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Высоко производительная </a:t>
            </a:r>
            <a:r>
              <a:rPr lang="ru-RU" sz="1600" dirty="0" err="1">
                <a:solidFill>
                  <a:srgbClr val="FFFFFF"/>
                </a:solidFill>
                <a:latin typeface="Montserrat" panose="020B0604020202020204" charset="-52"/>
              </a:rPr>
              <a:t>in-memory</a:t>
            </a: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 система</a:t>
            </a:r>
          </a:p>
          <a:p>
            <a:pPr marL="360000" indent="-342900">
              <a:lnSpc>
                <a:spcPts val="19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Сложная 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обработка </a:t>
            </a: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от простых расчетов до машинного обучения</a:t>
            </a:r>
          </a:p>
          <a:p>
            <a:pPr marL="360000" indent="-342900">
              <a:lnSpc>
                <a:spcPts val="19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В low-code стиле с возможность </a:t>
            </a:r>
            <a:r>
              <a:rPr lang="ru-RU" sz="1600" dirty="0" err="1">
                <a:solidFill>
                  <a:srgbClr val="FFFFFF"/>
                </a:solidFill>
                <a:latin typeface="Montserrat" panose="020B0604020202020204" charset="-52"/>
              </a:rPr>
              <a:t>переиспользования</a:t>
            </a: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 наработок</a:t>
            </a:r>
          </a:p>
        </p:txBody>
      </p:sp>
    </p:spTree>
    <p:extLst>
      <p:ext uri="{BB962C8B-B14F-4D97-AF65-F5344CB8AC3E}">
        <p14:creationId xmlns:p14="http://schemas.microsoft.com/office/powerpoint/2010/main" val="31895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Оцените скорость лично</a:t>
            </a:r>
            <a:endParaRPr lang="ru-RU" b="1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19246" y="1473160"/>
            <a:ext cx="317849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>
              <a:lnSpc>
                <a:spcPts val="1900"/>
              </a:lnSpc>
              <a:spcBef>
                <a:spcPts val="800"/>
              </a:spcBef>
              <a:buClr>
                <a:srgbClr val="FFFFFF"/>
              </a:buClr>
            </a:pP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Loginom </a:t>
            </a:r>
            <a:r>
              <a:rPr lang="ru-RU" sz="1600" dirty="0" err="1" smtClean="0">
                <a:solidFill>
                  <a:srgbClr val="FFFFFF"/>
                </a:solidFill>
                <a:latin typeface="Montserrat" panose="020B0604020202020204" charset="-52"/>
              </a:rPr>
              <a:t>Community</a:t>
            </a:r>
            <a:r>
              <a:rPr lang="en-US" sz="1600" dirty="0" smtClean="0">
                <a:solidFill>
                  <a:srgbClr val="FFFFFF"/>
                </a:solidFill>
                <a:latin typeface="Montserrat" panose="020B0604020202020204" charset="-52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Montserrat" panose="020B0604020202020204" charset="-52"/>
              </a:rPr>
              <a:t>Edition</a:t>
            </a:r>
            <a:r>
              <a:rPr lang="en-US" sz="1600" dirty="0" smtClean="0">
                <a:solidFill>
                  <a:srgbClr val="FFFFFF"/>
                </a:solidFill>
                <a:latin typeface="Montserrat" panose="020B0604020202020204" charset="-52"/>
              </a:rPr>
              <a:t> – 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бесплатная версия платформы </a:t>
            </a:r>
            <a:endParaRPr lang="en-US" sz="1600" dirty="0" smtClean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0" y="2543393"/>
            <a:ext cx="1725262" cy="16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922" y="1473160"/>
            <a:ext cx="317849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>
              <a:lnSpc>
                <a:spcPts val="1900"/>
              </a:lnSpc>
              <a:spcBef>
                <a:spcPts val="800"/>
              </a:spcBef>
              <a:buClr>
                <a:srgbClr val="FFFFFF"/>
              </a:buClr>
            </a:pP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Экстрактор 1C</a:t>
            </a:r>
            <a:r>
              <a:rPr lang="en-US" sz="1600" dirty="0" smtClean="0">
                <a:solidFill>
                  <a:srgbClr val="FFFFFF"/>
                </a:solidFill>
                <a:latin typeface="Montserrat" panose="020B0604020202020204" charset="-52"/>
              </a:rPr>
              <a:t> – 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бесплатная </a:t>
            </a:r>
            <a:r>
              <a:rPr lang="ru-RU" sz="1600" dirty="0" err="1">
                <a:solidFill>
                  <a:srgbClr val="FFFFFF"/>
                </a:solidFill>
                <a:latin typeface="Montserrat" panose="020B0604020202020204" charset="-52"/>
              </a:rPr>
              <a:t>демо</a:t>
            </a: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-версия 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в </a:t>
            </a:r>
            <a:r>
              <a:rPr lang="ru-RU" sz="1600" dirty="0" err="1" smtClean="0">
                <a:solidFill>
                  <a:srgbClr val="FFFFFF"/>
                </a:solidFill>
                <a:latin typeface="Montserrat" panose="020B0604020202020204" charset="-52"/>
              </a:rPr>
              <a:t>Telegram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-канале</a:t>
            </a:r>
            <a:endParaRPr lang="en-US" sz="1600" dirty="0" smtClean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2808" y="4537585"/>
            <a:ext cx="8410198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>
              <a:lnSpc>
                <a:spcPts val="1900"/>
              </a:lnSpc>
              <a:spcBef>
                <a:spcPts val="800"/>
              </a:spcBef>
              <a:buClr>
                <a:srgbClr val="FFFFFF"/>
              </a:buClr>
            </a:pP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Бесплатный тест.  Промо-код </a:t>
            </a:r>
            <a:r>
              <a:rPr lang="ru-RU" sz="1600" dirty="0">
                <a:solidFill>
                  <a:srgbClr val="FFFFFF"/>
                </a:solidFill>
                <a:latin typeface="Montserrat" panose="020B0604020202020204" charset="-52"/>
              </a:rPr>
              <a:t>- 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TechWeek2024</a:t>
            </a:r>
            <a:r>
              <a:rPr lang="en-US" sz="1600" dirty="0" smtClean="0">
                <a:solidFill>
                  <a:srgbClr val="FFFFFF"/>
                </a:solidFill>
                <a:latin typeface="Montserrat" panose="020B0604020202020204" charset="-52"/>
              </a:rPr>
              <a:t> </a:t>
            </a:r>
            <a:r>
              <a:rPr lang="ru-RU" sz="1600" dirty="0" smtClean="0">
                <a:solidFill>
                  <a:srgbClr val="FFFFFF"/>
                </a:solidFill>
                <a:latin typeface="Montserrat" panose="020B0604020202020204" charset="-52"/>
              </a:rPr>
              <a:t>(до 1 сентября 2024)</a:t>
            </a:r>
            <a:endParaRPr lang="ru-RU" sz="1600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46" y="2444333"/>
            <a:ext cx="1690214" cy="16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1"/>
                </a:solidFill>
                <a:latin typeface="Montserrat" panose="020B0604020202020204" charset="-52"/>
              </a:rPr>
              <a:t>Спикеры</a:t>
            </a:r>
            <a:endParaRPr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pic>
        <p:nvPicPr>
          <p:cNvPr id="15" name="Google Shape;69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0922" y="1580538"/>
            <a:ext cx="1483168" cy="1483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1648421"/>
            <a:ext cx="63055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800"/>
              </a:spcBef>
            </a:pPr>
            <a:r>
              <a:rPr lang="ru-RU" b="1" dirty="0">
                <a:solidFill>
                  <a:schemeClr val="bg1"/>
                </a:solidFill>
                <a:latin typeface="Montserrat SemiBold" panose="020B0604020202020204" charset="-52"/>
              </a:rPr>
              <a:t>Денис </a:t>
            </a:r>
            <a:r>
              <a:rPr lang="ru-RU" b="1" dirty="0" smtClean="0">
                <a:solidFill>
                  <a:schemeClr val="bg1"/>
                </a:solidFill>
                <a:latin typeface="Montserrat SemiBold" panose="020B0604020202020204" charset="-52"/>
              </a:rPr>
              <a:t>Смирнов</a:t>
            </a:r>
            <a:r>
              <a:rPr lang="ru-RU" dirty="0" smtClean="0">
                <a:solidFill>
                  <a:schemeClr val="bg1"/>
                </a:solidFill>
                <a:latin typeface="Montserrat SemiBold" panose="020B0604020202020204" charset="-52"/>
              </a:rPr>
              <a:t>, директор </a:t>
            </a: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компании </a:t>
            </a:r>
            <a:r>
              <a:rPr lang="ru-RU" dirty="0" smtClean="0">
                <a:solidFill>
                  <a:schemeClr val="bg1"/>
                </a:solidFill>
                <a:latin typeface="Montserrat SemiBold" panose="020B0604020202020204" charset="-52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Montserrat SemiBold" panose="020B0604020202020204" charset="-52"/>
              </a:rPr>
              <a:t>Денвик</a:t>
            </a:r>
            <a:r>
              <a:rPr lang="ru-RU" dirty="0" smtClean="0">
                <a:solidFill>
                  <a:schemeClr val="bg1"/>
                </a:solidFill>
                <a:latin typeface="Montserrat SemiBold" panose="020B0604020202020204" charset="-52"/>
              </a:rPr>
              <a:t>», резидент «</a:t>
            </a:r>
            <a:r>
              <a:rPr lang="ru-RU" dirty="0" err="1" smtClean="0">
                <a:solidFill>
                  <a:schemeClr val="bg1"/>
                </a:solidFill>
                <a:latin typeface="Montserrat SemiBold" panose="020B0604020202020204" charset="-52"/>
              </a:rPr>
              <a:t>Сколково</a:t>
            </a:r>
            <a:r>
              <a:rPr lang="ru-RU" dirty="0" smtClean="0">
                <a:solidFill>
                  <a:schemeClr val="bg1"/>
                </a:solidFill>
                <a:latin typeface="Montserrat SemiBold" panose="020B0604020202020204" charset="-52"/>
              </a:rPr>
              <a:t>»</a:t>
            </a:r>
            <a:endParaRPr lang="ru-RU" dirty="0">
              <a:solidFill>
                <a:schemeClr val="bg1"/>
              </a:solidFill>
              <a:latin typeface="Montserrat SemiBold" panose="020B0604020202020204" charset="-52"/>
            </a:endParaRPr>
          </a:p>
          <a:p>
            <a:pPr lvl="0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Разработчик инновационного решения: Экстрактор данных 1С в BI (многопоточная автоматическая выгрузка данных из 1С)</a:t>
            </a:r>
          </a:p>
        </p:txBody>
      </p:sp>
      <p:pic>
        <p:nvPicPr>
          <p:cNvPr id="17" name="Объект 4"/>
          <p:cNvPicPr>
            <a:picLocks noChangeAspect="1"/>
          </p:cNvPicPr>
          <p:nvPr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80" t="11346" r="12708" b="24094"/>
          <a:stretch/>
        </p:blipFill>
        <p:spPr>
          <a:xfrm>
            <a:off x="605225" y="3197225"/>
            <a:ext cx="1428865" cy="1313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286000" y="3433517"/>
            <a:ext cx="6305550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b="1" dirty="0">
                <a:solidFill>
                  <a:schemeClr val="bg1"/>
                </a:solidFill>
                <a:latin typeface="Montserrat SemiBold" panose="020B0604020202020204" charset="-52"/>
              </a:rPr>
              <a:t>Алексей Арустамов</a:t>
            </a: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, директор Loginom Company </a:t>
            </a:r>
          </a:p>
          <a:p>
            <a:pPr>
              <a:spcBef>
                <a:spcPts val="800"/>
              </a:spcBef>
            </a:pP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Опыт </a:t>
            </a:r>
            <a:r>
              <a:rPr lang="ru-RU" dirty="0" smtClean="0">
                <a:solidFill>
                  <a:schemeClr val="bg1"/>
                </a:solidFill>
                <a:latin typeface="Montserrat SemiBold" panose="020B0604020202020204" charset="-52"/>
              </a:rPr>
              <a:t>в </a:t>
            </a: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аналитике </a:t>
            </a:r>
            <a:r>
              <a:rPr lang="ru-RU" dirty="0" smtClean="0">
                <a:solidFill>
                  <a:schemeClr val="bg1"/>
                </a:solidFill>
                <a:latin typeface="Montserrat SemiBold" panose="020B0604020202020204" charset="-52"/>
              </a:rPr>
              <a:t>25+ лет. </a:t>
            </a: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Участие в разработке нескольких поколений аналитических платформ и 50+ крупных проектов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" b="1" dirty="0" smtClean="0">
                <a:solidFill>
                  <a:srgbClr val="BB27F7"/>
                </a:solidFill>
                <a:latin typeface="Montserrat" panose="020B0604020202020204" charset="-52"/>
              </a:rPr>
              <a:t>Скорость </a:t>
            </a:r>
            <a:r>
              <a:rPr lang="ru-RU" dirty="0">
                <a:solidFill>
                  <a:srgbClr val="FFFFFF"/>
                </a:solidFill>
                <a:latin typeface="Montserrat" panose="020B0604020202020204" charset="-52"/>
              </a:rPr>
              <a:t>в </a:t>
            </a:r>
            <a:r>
              <a:rPr lang="en-US" dirty="0">
                <a:solidFill>
                  <a:srgbClr val="FFFFFF"/>
                </a:solidFill>
                <a:latin typeface="Montserrat" panose="020B0604020202020204" charset="-52"/>
              </a:rPr>
              <a:t>BI </a:t>
            </a:r>
            <a:r>
              <a:rPr lang="ru-RU" dirty="0">
                <a:solidFill>
                  <a:srgbClr val="FFFFFF"/>
                </a:solidFill>
                <a:latin typeface="Montserrat" panose="020B0604020202020204" charset="-52"/>
              </a:rPr>
              <a:t>бывает </a:t>
            </a:r>
            <a:r>
              <a:rPr lang="ru-RU" dirty="0" smtClean="0">
                <a:solidFill>
                  <a:srgbClr val="FFFFFF"/>
                </a:solidFill>
                <a:latin typeface="Montserrat" panose="020B0604020202020204" charset="-52"/>
              </a:rPr>
              <a:t>разная</a:t>
            </a:r>
            <a:endParaRPr lang="ru-RU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pic>
        <p:nvPicPr>
          <p:cNvPr id="19" name="Рисунок 18" descr="rocket (2)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2919" y="1633848"/>
            <a:ext cx="1052605" cy="1052605"/>
          </a:xfrm>
          <a:prstGeom prst="rect">
            <a:avLst/>
          </a:prstGeom>
        </p:spPr>
      </p:pic>
      <p:sp>
        <p:nvSpPr>
          <p:cNvPr id="20" name="TextBox 9"/>
          <p:cNvSpPr txBox="1"/>
          <p:nvPr/>
        </p:nvSpPr>
        <p:spPr>
          <a:xfrm>
            <a:off x="1935988" y="1806207"/>
            <a:ext cx="2611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dirty="0">
                <a:solidFill>
                  <a:srgbClr val="FFFFFF"/>
                </a:solidFill>
                <a:latin typeface="Montserrat" panose="020B0604020202020204" charset="-52"/>
              </a:rPr>
              <a:t>Скорость </a:t>
            </a:r>
          </a:p>
          <a:p>
            <a:r>
              <a:rPr lang="ru-RU" sz="1800" dirty="0" smtClean="0">
                <a:solidFill>
                  <a:srgbClr val="FFFFFF"/>
                </a:solidFill>
                <a:latin typeface="Montserrat" panose="020B0604020202020204" charset="-52"/>
              </a:rPr>
              <a:t>принятия решений</a:t>
            </a:r>
            <a:endParaRPr lang="ru-RU" sz="1800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6227305" y="1806207"/>
            <a:ext cx="236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>
                <a:solidFill>
                  <a:srgbClr val="FFFFFF"/>
                </a:solidFill>
                <a:latin typeface="Montserrat" panose="020B0604020202020204" charset="-52"/>
              </a:defRPr>
            </a:lvl1pPr>
          </a:lstStyle>
          <a:p>
            <a:r>
              <a:rPr lang="ru-RU" dirty="0"/>
              <a:t>Скорость</a:t>
            </a:r>
          </a:p>
          <a:p>
            <a:r>
              <a:rPr lang="ru-RU" dirty="0"/>
              <a:t>выгрузки данных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1912682" y="3376256"/>
            <a:ext cx="2943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>
                <a:solidFill>
                  <a:srgbClr val="FFFFFF"/>
                </a:solidFill>
                <a:latin typeface="Montserrat" panose="020B0604020202020204" charset="-52"/>
              </a:defRPr>
            </a:lvl1pPr>
          </a:lstStyle>
          <a:p>
            <a:r>
              <a:rPr lang="ru-RU" dirty="0"/>
              <a:t>Скорость</a:t>
            </a:r>
          </a:p>
          <a:p>
            <a:r>
              <a:rPr lang="ru-RU" dirty="0"/>
              <a:t>выполнения расчетов</a:t>
            </a:r>
          </a:p>
        </p:txBody>
      </p:sp>
      <p:sp>
        <p:nvSpPr>
          <p:cNvPr id="23" name="TextBox 12"/>
          <p:cNvSpPr txBox="1"/>
          <p:nvPr/>
        </p:nvSpPr>
        <p:spPr>
          <a:xfrm>
            <a:off x="6375630" y="3376256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>
                <a:solidFill>
                  <a:srgbClr val="FFFFFF"/>
                </a:solidFill>
                <a:latin typeface="Montserrat" panose="020B0604020202020204" charset="-52"/>
              </a:defRPr>
            </a:lvl1pPr>
          </a:lstStyle>
          <a:p>
            <a:r>
              <a:rPr lang="ru-RU" dirty="0"/>
              <a:t>Скорость</a:t>
            </a:r>
          </a:p>
          <a:p>
            <a:r>
              <a:rPr lang="ru-RU" dirty="0"/>
              <a:t>реализации идей</a:t>
            </a:r>
          </a:p>
        </p:txBody>
      </p:sp>
      <p:pic>
        <p:nvPicPr>
          <p:cNvPr id="24" name="Рисунок 23" descr="data-collecting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32793" y="1654407"/>
            <a:ext cx="1011487" cy="1011487"/>
          </a:xfrm>
          <a:prstGeom prst="rect">
            <a:avLst/>
          </a:prstGeom>
        </p:spPr>
      </p:pic>
      <p:pic>
        <p:nvPicPr>
          <p:cNvPr id="25" name="Рисунок 24" descr="calculator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3259" y="3214237"/>
            <a:ext cx="1031925" cy="1031925"/>
          </a:xfrm>
          <a:prstGeom prst="rect">
            <a:avLst/>
          </a:prstGeom>
        </p:spPr>
      </p:pic>
      <p:pic>
        <p:nvPicPr>
          <p:cNvPr id="26" name="Рисунок 25" descr="idea (1)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6147" y="3147810"/>
            <a:ext cx="1164779" cy="11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" b="1" dirty="0">
                <a:solidFill>
                  <a:schemeClr val="bg1"/>
                </a:solidFill>
                <a:latin typeface="Montserrat" panose="020B0604020202020204" charset="-52"/>
              </a:rPr>
              <a:t>О проблеме</a:t>
            </a:r>
            <a:endParaRPr lang="ru-RU" b="1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682" y="1370797"/>
            <a:ext cx="8043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BB27F7"/>
                </a:solidFill>
                <a:latin typeface="Montserrat" panose="020B0604020202020204" charset="-52"/>
              </a:rPr>
              <a:t>Большинство сталкивается </a:t>
            </a:r>
            <a:r>
              <a:rPr lang="en-US" sz="2400" dirty="0" smtClean="0">
                <a:solidFill>
                  <a:srgbClr val="BB27F7"/>
                </a:solidFill>
                <a:latin typeface="Montserrat" panose="020B0604020202020204" charset="-52"/>
              </a:rPr>
              <a:t>с </a:t>
            </a:r>
            <a:r>
              <a:rPr lang="ru-RU" sz="2400" dirty="0">
                <a:solidFill>
                  <a:srgbClr val="BB27F7"/>
                </a:solidFill>
                <a:latin typeface="Montserrat" panose="020B0604020202020204" charset="-52"/>
              </a:rPr>
              <a:t>цифрами </a:t>
            </a:r>
            <a:r>
              <a:rPr lang="en-US" sz="2400" dirty="0">
                <a:solidFill>
                  <a:srgbClr val="BB27F7"/>
                </a:solidFill>
                <a:latin typeface="Montserrat" panose="020B0604020202020204" charset="-52"/>
              </a:rPr>
              <a:t>в </a:t>
            </a:r>
            <a:r>
              <a:rPr lang="ru-RU" sz="2400" dirty="0" smtClean="0">
                <a:solidFill>
                  <a:srgbClr val="BB27F7"/>
                </a:solidFill>
                <a:latin typeface="Montserrat" panose="020B0604020202020204" charset="-52"/>
              </a:rPr>
              <a:t>работе</a:t>
            </a:r>
            <a:r>
              <a:rPr lang="en-US" sz="2400" dirty="0" smtClean="0">
                <a:solidFill>
                  <a:srgbClr val="BB27F7"/>
                </a:solidFill>
                <a:latin typeface="Montserrat" panose="020B0604020202020204" charset="-52"/>
              </a:rPr>
              <a:t>, </a:t>
            </a:r>
            <a:r>
              <a:rPr lang="ru-RU" sz="2400" dirty="0">
                <a:solidFill>
                  <a:srgbClr val="BB27F7"/>
                </a:solidFill>
                <a:latin typeface="Montserrat" panose="020B0604020202020204" charset="-52"/>
              </a:rPr>
              <a:t>но</a:t>
            </a:r>
            <a:r>
              <a:rPr lang="en-US" sz="2400" dirty="0">
                <a:solidFill>
                  <a:srgbClr val="BB27F7"/>
                </a:solidFill>
                <a:latin typeface="Montserrat" panose="020B0604020202020204" charset="-52"/>
              </a:rPr>
              <a:t> </a:t>
            </a:r>
            <a:r>
              <a:rPr lang="ru-RU" sz="2400" dirty="0" smtClean="0">
                <a:solidFill>
                  <a:srgbClr val="BB27F7"/>
                </a:solidFill>
                <a:latin typeface="Montserrat" panose="020B0604020202020204" charset="-52"/>
              </a:rPr>
              <a:t>причем</a:t>
            </a:r>
            <a:r>
              <a:rPr lang="en-US" sz="2400" dirty="0" smtClean="0">
                <a:solidFill>
                  <a:srgbClr val="BB27F7"/>
                </a:solidFill>
                <a:latin typeface="Montserrat" panose="020B0604020202020204" charset="-52"/>
              </a:rPr>
              <a:t> </a:t>
            </a:r>
            <a:r>
              <a:rPr lang="ru-RU" sz="2400" dirty="0">
                <a:solidFill>
                  <a:srgbClr val="BB27F7"/>
                </a:solidFill>
                <a:latin typeface="Montserrat" panose="020B0604020202020204" charset="-52"/>
              </a:rPr>
              <a:t>здесь</a:t>
            </a:r>
            <a:r>
              <a:rPr lang="en-US" sz="2400" dirty="0">
                <a:solidFill>
                  <a:srgbClr val="BB27F7"/>
                </a:solidFill>
                <a:latin typeface="Montserrat" panose="020B0604020202020204" charset="-52"/>
              </a:rPr>
              <a:t> 1С и BI-</a:t>
            </a:r>
            <a:r>
              <a:rPr lang="en-US" sz="2400" dirty="0" err="1">
                <a:solidFill>
                  <a:srgbClr val="BB27F7"/>
                </a:solidFill>
                <a:latin typeface="Montserrat" panose="020B0604020202020204" charset="-52"/>
              </a:rPr>
              <a:t>аналитика</a:t>
            </a:r>
            <a:r>
              <a:rPr lang="en-US" sz="2400" dirty="0">
                <a:solidFill>
                  <a:srgbClr val="BB27F7"/>
                </a:solidFill>
                <a:latin typeface="Montserrat" panose="020B0604020202020204" charset="-52"/>
              </a:rPr>
              <a:t>?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47682" y="2473525"/>
            <a:ext cx="4024294" cy="237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>
              <a:buSzPts val="1400"/>
            </a:pPr>
            <a:r>
              <a:rPr lang="ru-RU" sz="2000" b="1" dirty="0" err="1">
                <a:solidFill>
                  <a:schemeClr val="bg1"/>
                </a:solidFill>
                <a:latin typeface="Montserrat" panose="020B0604020202020204" charset="-52"/>
              </a:rPr>
              <a:t>Импортозамещение</a:t>
            </a:r>
            <a:endParaRPr lang="ru-RU" sz="2000" b="1" dirty="0">
              <a:solidFill>
                <a:schemeClr val="bg1"/>
              </a:solidFill>
              <a:latin typeface="Montserrat" panose="020B0604020202020204" charset="-52"/>
            </a:endParaRPr>
          </a:p>
          <a:p>
            <a:pPr>
              <a:buSzPts val="1400"/>
            </a:pPr>
            <a:endParaRPr lang="en-US" sz="1800" b="1" dirty="0">
              <a:solidFill>
                <a:schemeClr val="bg1"/>
              </a:solidFill>
              <a:latin typeface="Montserrat SemiBold" panose="020B0604020202020204" charset="-52"/>
            </a:endParaRPr>
          </a:p>
          <a:p>
            <a:pPr marL="342900" indent="-3429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Montserrat SemiBold" panose="020B0604020202020204" charset="-52"/>
              </a:rPr>
              <a:t>Все больше компаний внедряют 1С в замен иностранного ПО</a:t>
            </a:r>
          </a:p>
          <a:p>
            <a:pPr marL="342900" indent="-3429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Montserrat SemiBold" panose="020B0604020202020204" charset="-52"/>
              </a:rPr>
              <a:t>«Зоопарк» таких систем есть у каждого предприятия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51400" y="2473525"/>
            <a:ext cx="393699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>
              <a:buSzPts val="1400"/>
            </a:pPr>
            <a:r>
              <a:rPr lang="ru-RU" sz="2000" b="1" dirty="0">
                <a:solidFill>
                  <a:schemeClr val="bg1"/>
                </a:solidFill>
                <a:latin typeface="Montserrat" panose="020B0604020202020204" charset="-52"/>
              </a:rPr>
              <a:t>Большие объемы данных</a:t>
            </a:r>
          </a:p>
          <a:p>
            <a:pPr>
              <a:buSzPts val="1400"/>
            </a:pPr>
            <a:endParaRPr lang="en-US" sz="1800" b="1" dirty="0">
              <a:solidFill>
                <a:schemeClr val="bg1"/>
              </a:solidFill>
              <a:latin typeface="Montserrat" panose="020B0604020202020204" charset="-52"/>
            </a:endParaRPr>
          </a:p>
          <a:p>
            <a:pPr marL="342900" indent="-3429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Montserrat" panose="020B0604020202020204" charset="-52"/>
              </a:rPr>
              <a:t>При правильной консолидации можно получить массу выгод</a:t>
            </a:r>
          </a:p>
          <a:p>
            <a:pPr marL="342900" indent="-342900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Montserrat" panose="020B0604020202020204" charset="-52"/>
              </a:rPr>
              <a:t>Есть проблемы с извлечением из 1С больших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5737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" b="1" dirty="0">
                <a:solidFill>
                  <a:schemeClr val="bg1"/>
                </a:solidFill>
                <a:latin typeface="Montserrat" panose="020B0604020202020204" charset="-52"/>
              </a:rPr>
              <a:t>Вызовы </a:t>
            </a:r>
            <a:r>
              <a:rPr lang="ru-RU" b="1" dirty="0">
                <a:solidFill>
                  <a:schemeClr val="bg1"/>
                </a:solidFill>
                <a:latin typeface="Montserrat" panose="020B0604020202020204" charset="-52"/>
              </a:rPr>
              <a:t>работы с данными из 1С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7682" y="1648420"/>
            <a:ext cx="8139118" cy="269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342900">
              <a:lnSpc>
                <a:spcPts val="2700"/>
              </a:lnSpc>
              <a:spcBef>
                <a:spcPts val="8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ru-RU" sz="2000" b="1" dirty="0">
                <a:solidFill>
                  <a:srgbClr val="BB27F7"/>
                </a:solidFill>
                <a:latin typeface="Montserrat" panose="020B0604020202020204" charset="-52"/>
              </a:rPr>
              <a:t>1С </a:t>
            </a:r>
            <a:r>
              <a:rPr lang="ru-RU" sz="2000" b="1" dirty="0" smtClean="0">
                <a:solidFill>
                  <a:srgbClr val="BB27F7"/>
                </a:solidFill>
                <a:latin typeface="Montserrat" panose="020B0604020202020204" charset="-52"/>
              </a:rPr>
              <a:t>— закрытая </a:t>
            </a:r>
            <a:r>
              <a:rPr lang="ru-RU" sz="2000" b="1" dirty="0">
                <a:solidFill>
                  <a:srgbClr val="BB27F7"/>
                </a:solidFill>
                <a:latin typeface="Montserrat" panose="020B0604020202020204" charset="-52"/>
              </a:rPr>
              <a:t>экосистема</a:t>
            </a:r>
            <a:r>
              <a:rPr lang="ru-RU" sz="2000" dirty="0" smtClean="0">
                <a:solidFill>
                  <a:schemeClr val="bg1"/>
                </a:solidFill>
                <a:latin typeface="Montserrat SemiBold" panose="020B0604020202020204" charset="-52"/>
              </a:rPr>
              <a:t>. Снаружи </a:t>
            </a:r>
            <a:r>
              <a:rPr lang="ru-RU" sz="2000" dirty="0">
                <a:solidFill>
                  <a:schemeClr val="bg1"/>
                </a:solidFill>
                <a:latin typeface="Montserrat SemiBold" panose="020B0604020202020204" charset="-52"/>
              </a:rPr>
              <a:t>получить данные из 1С </a:t>
            </a:r>
            <a:r>
              <a:rPr lang="ru-RU" sz="2000" dirty="0" smtClean="0">
                <a:solidFill>
                  <a:schemeClr val="bg1"/>
                </a:solidFill>
                <a:latin typeface="Montserrat SemiBold" panose="020B0604020202020204" charset="-52"/>
              </a:rPr>
              <a:t>затруднительно.</a:t>
            </a:r>
          </a:p>
          <a:p>
            <a:pPr marL="360000" lvl="0" indent="-342900">
              <a:lnSpc>
                <a:spcPts val="2700"/>
              </a:lnSpc>
              <a:spcBef>
                <a:spcPts val="8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ru-RU" sz="2000" b="1" dirty="0">
                <a:solidFill>
                  <a:srgbClr val="BB27F7"/>
                </a:solidFill>
                <a:latin typeface="Montserrat" panose="020B0604020202020204" charset="-52"/>
              </a:rPr>
              <a:t>Встроенные в 1С отчеты ограничены</a:t>
            </a:r>
            <a:r>
              <a:rPr lang="ru-RU" sz="2000" b="1" dirty="0">
                <a:solidFill>
                  <a:schemeClr val="bg1"/>
                </a:solidFill>
                <a:latin typeface="Montserrat SemiBold" panose="020B0604020202020204" charset="-52"/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Montserrat SemiBold" panose="020B0604020202020204" charset="-52"/>
              </a:rPr>
              <a:t>Сторонние </a:t>
            </a:r>
            <a:r>
              <a:rPr lang="ru-RU" sz="2000" dirty="0" smtClean="0">
                <a:solidFill>
                  <a:schemeClr val="bg1"/>
                </a:solidFill>
                <a:latin typeface="Montserrat SemiBold" panose="020B0604020202020204" charset="-52"/>
              </a:rPr>
              <a:t>инструменты имеют функционал значительно богаче.</a:t>
            </a:r>
            <a:endParaRPr lang="ru-RU" sz="2000" dirty="0">
              <a:solidFill>
                <a:schemeClr val="bg1"/>
              </a:solidFill>
              <a:latin typeface="Montserrat SemiBold" panose="020B0604020202020204" charset="-52"/>
            </a:endParaRPr>
          </a:p>
          <a:p>
            <a:pPr marL="360000" lvl="0" indent="-342900">
              <a:lnSpc>
                <a:spcPts val="2700"/>
              </a:lnSpc>
              <a:spcBef>
                <a:spcPts val="8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ru-RU" sz="2000" b="1" dirty="0">
                <a:solidFill>
                  <a:srgbClr val="BB27F7"/>
                </a:solidFill>
                <a:latin typeface="Montserrat" panose="020B0604020202020204" charset="-52"/>
              </a:rPr>
              <a:t>Для анализа доступны только данные из 1С</a:t>
            </a:r>
            <a:r>
              <a:rPr lang="ru-RU" sz="2000" b="1" dirty="0">
                <a:solidFill>
                  <a:schemeClr val="bg1"/>
                </a:solidFill>
                <a:latin typeface="Montserrat SemiBold" panose="020B0604020202020204" charset="-52"/>
              </a:rPr>
              <a:t>. </a:t>
            </a:r>
            <a:r>
              <a:rPr lang="ru-RU" sz="2000" dirty="0" smtClean="0">
                <a:solidFill>
                  <a:schemeClr val="bg1"/>
                </a:solidFill>
                <a:latin typeface="Montserrat SemiBold" panose="020B0604020202020204" charset="-52"/>
              </a:rPr>
              <a:t>Нельзя </a:t>
            </a:r>
            <a:r>
              <a:rPr lang="ru-RU" sz="2000" dirty="0">
                <a:solidFill>
                  <a:schemeClr val="bg1"/>
                </a:solidFill>
                <a:latin typeface="Montserrat SemiBold" panose="020B0604020202020204" charset="-52"/>
              </a:rPr>
              <a:t>загружать </a:t>
            </a:r>
            <a:r>
              <a:rPr lang="ru-RU" sz="2000" dirty="0" smtClean="0">
                <a:solidFill>
                  <a:schemeClr val="bg1"/>
                </a:solidFill>
                <a:latin typeface="Montserrat SemiBold" panose="020B0604020202020204" charset="-52"/>
              </a:rPr>
              <a:t>информацию из </a:t>
            </a:r>
            <a:r>
              <a:rPr lang="ru-RU" sz="2000" dirty="0">
                <a:solidFill>
                  <a:schemeClr val="bg1"/>
                </a:solidFill>
                <a:latin typeface="Montserrat SemiBold" panose="020B0604020202020204" charset="-52"/>
              </a:rPr>
              <a:t>внешних </a:t>
            </a:r>
            <a:r>
              <a:rPr lang="ru-RU" sz="2000" dirty="0" smtClean="0">
                <a:solidFill>
                  <a:schemeClr val="bg1"/>
                </a:solidFill>
                <a:latin typeface="Montserrat SemiBold" panose="020B0604020202020204" charset="-52"/>
              </a:rPr>
              <a:t>источников и оценить полную картину.</a:t>
            </a:r>
          </a:p>
        </p:txBody>
      </p:sp>
    </p:spTree>
    <p:extLst>
      <p:ext uri="{BB962C8B-B14F-4D97-AF65-F5344CB8AC3E}">
        <p14:creationId xmlns:p14="http://schemas.microsoft.com/office/powerpoint/2010/main" val="146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Получение данных </a:t>
            </a:r>
            <a:r>
              <a:rPr lang="ru-RU" b="1" dirty="0">
                <a:solidFill>
                  <a:srgbClr val="FFFFFF"/>
                </a:solidFill>
                <a:latin typeface="Montserrat" panose="020B0604020202020204" charset="-52"/>
              </a:rPr>
              <a:t>из 1С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2442" y="1512486"/>
            <a:ext cx="8200078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BB27F7"/>
                </a:solidFill>
                <a:latin typeface="Montserrat" panose="020B0604020202020204" charset="-52"/>
              </a:rPr>
              <a:t>Excel/CSV</a:t>
            </a: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. Сохранение отчета с последующим </a:t>
            </a:r>
            <a:r>
              <a:rPr lang="ru-RU" dirty="0" err="1">
                <a:solidFill>
                  <a:schemeClr val="bg1"/>
                </a:solidFill>
                <a:latin typeface="Montserrat SemiBold" panose="020B0604020202020204" charset="-52"/>
              </a:rPr>
              <a:t>парсингом</a:t>
            </a: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 в </a:t>
            </a:r>
            <a:r>
              <a:rPr lang="en-US" dirty="0">
                <a:solidFill>
                  <a:schemeClr val="bg1"/>
                </a:solidFill>
                <a:latin typeface="Montserrat SemiBold" panose="020B0604020202020204" charset="-52"/>
              </a:rPr>
              <a:t>BI-</a:t>
            </a: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системе.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ru-RU" b="1" dirty="0" err="1" smtClean="0">
                <a:solidFill>
                  <a:srgbClr val="BB27F7"/>
                </a:solidFill>
                <a:latin typeface="Montserrat" panose="020B0604020202020204" charset="-52"/>
              </a:rPr>
              <a:t>Web</a:t>
            </a:r>
            <a:r>
              <a:rPr lang="ru-RU" b="1" dirty="0" smtClean="0">
                <a:solidFill>
                  <a:srgbClr val="BB27F7"/>
                </a:solidFill>
                <a:latin typeface="Montserrat" panose="020B0604020202020204" charset="-52"/>
              </a:rPr>
              <a:t>-сервисы 1С и экспорт в БД/CSV</a:t>
            </a: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Montserrat SemiBold" panose="020B0604020202020204" charset="-52"/>
              </a:rPr>
              <a:t>При изменении </a:t>
            </a: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нужен </a:t>
            </a:r>
            <a:r>
              <a:rPr lang="ru-RU" dirty="0" smtClean="0">
                <a:solidFill>
                  <a:schemeClr val="bg1"/>
                </a:solidFill>
                <a:latin typeface="Montserrat SemiBold" panose="020B0604020202020204" charset="-52"/>
              </a:rPr>
              <a:t>программист, поэтому дорого и долго.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b="1" dirty="0">
                <a:solidFill>
                  <a:srgbClr val="BB27F7"/>
                </a:solidFill>
                <a:latin typeface="Montserrat" panose="020B0604020202020204" charset="-52"/>
              </a:rPr>
              <a:t>ODATA</a:t>
            </a: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. Медленно, часто обрывается, ограничения по </a:t>
            </a:r>
            <a:r>
              <a:rPr lang="ru-RU" dirty="0" smtClean="0">
                <a:solidFill>
                  <a:schemeClr val="bg1"/>
                </a:solidFill>
                <a:latin typeface="Montserrat SemiBold" panose="020B0604020202020204" charset="-52"/>
              </a:rPr>
              <a:t>длине.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ru-RU" b="1" dirty="0">
                <a:solidFill>
                  <a:srgbClr val="BB27F7"/>
                </a:solidFill>
                <a:latin typeface="Montserrat" panose="020B0604020202020204" charset="-52"/>
              </a:rPr>
              <a:t>СОМ-соединение</a:t>
            </a: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. Работает только с </a:t>
            </a:r>
            <a:r>
              <a:rPr lang="ru-RU" dirty="0" err="1">
                <a:solidFill>
                  <a:schemeClr val="bg1"/>
                </a:solidFill>
                <a:latin typeface="Montserrat SemiBold" panose="020B0604020202020204" charset="-52"/>
              </a:rPr>
              <a:t>Windows</a:t>
            </a: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. Привязан к версии 1С. Нет поддержки параллелизма. Нет отслеживания изменений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ru-RU" b="1" dirty="0">
                <a:solidFill>
                  <a:srgbClr val="BB27F7"/>
                </a:solidFill>
                <a:latin typeface="Montserrat" panose="020B0604020202020204" charset="-52"/>
              </a:rPr>
              <a:t>Прямой доступ к </a:t>
            </a:r>
            <a:r>
              <a:rPr lang="en-US" b="1" dirty="0">
                <a:solidFill>
                  <a:srgbClr val="BB27F7"/>
                </a:solidFill>
                <a:latin typeface="Montserrat" panose="020B0604020202020204" charset="-52"/>
              </a:rPr>
              <a:t>SQL-</a:t>
            </a:r>
            <a:r>
              <a:rPr lang="ru-RU" b="1" dirty="0">
                <a:solidFill>
                  <a:srgbClr val="BB27F7"/>
                </a:solidFill>
                <a:latin typeface="Montserrat" panose="020B0604020202020204" charset="-52"/>
              </a:rPr>
              <a:t>таблице</a:t>
            </a:r>
            <a:r>
              <a:rPr lang="ru-RU" dirty="0">
                <a:solidFill>
                  <a:schemeClr val="bg1"/>
                </a:solidFill>
                <a:latin typeface="Montserrat SemiBold" panose="020B0604020202020204" charset="-52"/>
              </a:rPr>
              <a:t>. Только для физических таблиц. Остатки на каждый день не достать. Вся логика на «плечах» </a:t>
            </a:r>
            <a:r>
              <a:rPr lang="ru-RU" dirty="0" smtClean="0">
                <a:solidFill>
                  <a:schemeClr val="bg1"/>
                </a:solidFill>
                <a:latin typeface="Montserrat SemiBold" panose="020B0604020202020204" charset="-52"/>
              </a:rPr>
              <a:t>T-SQL.</a:t>
            </a:r>
          </a:p>
        </p:txBody>
      </p:sp>
    </p:spTree>
    <p:extLst>
      <p:ext uri="{BB962C8B-B14F-4D97-AF65-F5344CB8AC3E}">
        <p14:creationId xmlns:p14="http://schemas.microsoft.com/office/powerpoint/2010/main" val="13557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-RU" b="1" dirty="0">
                <a:solidFill>
                  <a:srgbClr val="FFFFFF"/>
                </a:solidFill>
                <a:latin typeface="Montserrat" panose="020B0604020202020204" charset="-52"/>
              </a:rPr>
              <a:t>Решение есть!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43103189"/>
              </p:ext>
            </p:extLst>
          </p:nvPr>
        </p:nvGraphicFramePr>
        <p:xfrm>
          <a:off x="547685" y="1409700"/>
          <a:ext cx="7948615" cy="319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0009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935988" y="221413"/>
            <a:ext cx="6655562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-RU" b="1" dirty="0">
                <a:solidFill>
                  <a:srgbClr val="FFFFFF"/>
                </a:solidFill>
                <a:latin typeface="Montserrat" panose="020B0604020202020204" charset="-52"/>
              </a:rPr>
              <a:t>Экстрактор данных 1С в BI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7682" y="1648420"/>
            <a:ext cx="8139118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Montserrat" panose="020B0604020202020204" charset="-52"/>
              </a:rPr>
              <a:t>Работа без зависимости от </a:t>
            </a:r>
            <a:r>
              <a:rPr lang="ru-RU" sz="1600" dirty="0" smtClean="0">
                <a:solidFill>
                  <a:schemeClr val="bg1"/>
                </a:solidFill>
                <a:latin typeface="Montserrat" panose="020B0604020202020204" charset="-52"/>
              </a:rPr>
              <a:t>программиста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Montserrat" panose="020B0604020202020204" charset="-52"/>
              </a:rPr>
              <a:t>Скорость разработки моделей выгрузки</a:t>
            </a:r>
            <a:endParaRPr lang="ru-RU" sz="1600" dirty="0" smtClean="0">
              <a:solidFill>
                <a:schemeClr val="bg1"/>
              </a:solidFill>
              <a:latin typeface="Montserrat" panose="020B0604020202020204" charset="-52"/>
            </a:endParaRP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Montserrat SemiBold" panose="020B0604020202020204" charset="-52"/>
              </a:rPr>
              <a:t>Поддержка больших </a:t>
            </a: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данных, </a:t>
            </a: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разбиение </a:t>
            </a: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на </a:t>
            </a:r>
            <a:r>
              <a:rPr lang="ru-RU" sz="1600" dirty="0" err="1" smtClean="0">
                <a:solidFill>
                  <a:schemeClr val="bg1"/>
                </a:solidFill>
                <a:latin typeface="Montserrat SemiBold" panose="020B0604020202020204" charset="-52"/>
              </a:rPr>
              <a:t>п</a:t>
            </a:r>
            <a:r>
              <a:rPr lang="ru-RU" sz="1600" dirty="0" err="1" smtClean="0">
                <a:solidFill>
                  <a:schemeClr val="bg1"/>
                </a:solidFill>
                <a:latin typeface="Montserrat SemiBold" panose="020B0604020202020204" charset="-52"/>
              </a:rPr>
              <a:t>артиции</a:t>
            </a:r>
            <a:endParaRPr lang="ru-RU" sz="1600" dirty="0" smtClean="0">
              <a:solidFill>
                <a:schemeClr val="bg1"/>
              </a:solidFill>
              <a:latin typeface="Montserrat SemiBold" panose="020B0604020202020204" charset="-52"/>
            </a:endParaRP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Montserrat SemiBold" panose="020B0604020202020204" charset="-52"/>
              </a:rPr>
              <a:t>Автоматическая </a:t>
            </a: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выгрузка по расписанию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Выгрузка произвольных данных с дополнительными вычислениями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Работа с любыми конфигурациями 1С </a:t>
            </a:r>
            <a:r>
              <a:rPr lang="ru-RU" sz="1600" dirty="0">
                <a:solidFill>
                  <a:schemeClr val="bg1"/>
                </a:solidFill>
                <a:latin typeface="Montserrat SemiBold" panose="020B0604020202020204" charset="-52"/>
              </a:rPr>
              <a:t>до версии </a:t>
            </a: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8.3.11</a:t>
            </a:r>
          </a:p>
          <a:p>
            <a:pPr marL="360000" indent="-342900">
              <a:lnSpc>
                <a:spcPts val="2700"/>
              </a:lnSpc>
              <a:spcBef>
                <a:spcPts val="8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Выгрузка </a:t>
            </a:r>
            <a:r>
              <a:rPr lang="ru-RU" sz="1600" dirty="0" smtClean="0">
                <a:solidFill>
                  <a:schemeClr val="bg1"/>
                </a:solidFill>
                <a:latin typeface="Montserrat SemiBold" panose="020B0604020202020204" charset="-52"/>
              </a:rPr>
              <a:t>только измененных данных с последнего обмена</a:t>
            </a:r>
          </a:p>
        </p:txBody>
      </p:sp>
    </p:spTree>
    <p:extLst>
      <p:ext uri="{BB962C8B-B14F-4D97-AF65-F5344CB8AC3E}">
        <p14:creationId xmlns:p14="http://schemas.microsoft.com/office/powerpoint/2010/main" val="42947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933115c31f_3_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4225"/>
            <a:ext cx="9143952" cy="18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933115c31f_3_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66" y="0"/>
            <a:ext cx="5129186" cy="71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933115c31f_3_26"/>
          <p:cNvSpPr/>
          <p:nvPr/>
        </p:nvSpPr>
        <p:spPr>
          <a:xfrm>
            <a:off x="547685" y="0"/>
            <a:ext cx="871537" cy="871538"/>
          </a:xfrm>
          <a:prstGeom prst="rect">
            <a:avLst/>
          </a:prstGeom>
          <a:solidFill>
            <a:srgbClr val="BB27F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SzPts val="500"/>
            </a:pPr>
            <a:endParaRPr sz="500"/>
          </a:p>
        </p:txBody>
      </p:sp>
      <p:pic>
        <p:nvPicPr>
          <p:cNvPr id="83" name="Google Shape;83;g2933115c31f_3_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73" y="205071"/>
            <a:ext cx="296297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933115c31f_3_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0465" y="20507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933115c31f_3_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972" y="193675"/>
            <a:ext cx="307691" cy="23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933115c31f_3_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3067" y="205071"/>
            <a:ext cx="28490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933115c31f_3_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60" y="444391"/>
            <a:ext cx="262113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933115c31f_3_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447" y="444391"/>
            <a:ext cx="250718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933115c31f_3_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186" y="444391"/>
            <a:ext cx="387472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933115c31f_3_26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3067" y="444391"/>
            <a:ext cx="307691" cy="2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933115c31f_3_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682" y="927684"/>
            <a:ext cx="871537" cy="24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6;p15"/>
          <p:cNvSpPr txBox="1">
            <a:spLocks noGrp="1"/>
          </p:cNvSpPr>
          <p:nvPr/>
        </p:nvSpPr>
        <p:spPr>
          <a:xfrm>
            <a:off x="1704121" y="317723"/>
            <a:ext cx="6969398" cy="6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ru-RU" b="1" dirty="0">
                <a:solidFill>
                  <a:srgbClr val="FFFFFF"/>
                </a:solidFill>
                <a:latin typeface="Montserrat" panose="020B0604020202020204" charset="-52"/>
              </a:rPr>
              <a:t>Экстрактор данных 1С в BI </a:t>
            </a:r>
            <a:r>
              <a:rPr lang="ru-RU" b="1" dirty="0" smtClean="0">
                <a:solidFill>
                  <a:srgbClr val="FFFFFF"/>
                </a:solidFill>
                <a:latin typeface="Montserrat" panose="020B0604020202020204" charset="-52"/>
              </a:rPr>
              <a:t>- схема</a:t>
            </a:r>
            <a:endParaRPr lang="ru-RU" b="1" dirty="0">
              <a:solidFill>
                <a:srgbClr val="FFFFFF"/>
              </a:solidFill>
              <a:latin typeface="Montserrat" panose="020B0604020202020204" charset="-52"/>
            </a:endParaRPr>
          </a:p>
        </p:txBody>
      </p:sp>
      <p:pic>
        <p:nvPicPr>
          <p:cNvPr id="17" name="Рисунок 16" descr="Экстрактор картинка общая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958881"/>
            <a:ext cx="9144000" cy="17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9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757</Words>
  <Application>Microsoft Office PowerPoint</Application>
  <PresentationFormat>Экран (16:9)</PresentationFormat>
  <Paragraphs>141</Paragraphs>
  <Slides>19</Slides>
  <Notes>19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Arial</vt:lpstr>
      <vt:lpstr>Arimo</vt:lpstr>
      <vt:lpstr>Calibri</vt:lpstr>
      <vt:lpstr>Montserrat</vt:lpstr>
      <vt:lpstr>Montserrat SemiBold</vt:lpstr>
      <vt:lpstr>Simple Light</vt:lpstr>
      <vt:lpstr>1_Simple Light</vt:lpstr>
      <vt:lpstr>2_Simple Light</vt:lpstr>
      <vt:lpstr>3_Simple Light</vt:lpstr>
      <vt:lpstr>4_Simple Light</vt:lpstr>
      <vt:lpstr>5_Simple Light</vt:lpstr>
      <vt:lpstr>6_Simple Light</vt:lpstr>
      <vt:lpstr>7_Simple Light</vt:lpstr>
      <vt:lpstr>8_Simple Light</vt:lpstr>
      <vt:lpstr>9_Simple Light</vt:lpstr>
      <vt:lpstr>10_Simple Light</vt:lpstr>
      <vt:lpstr>11_Simple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Арустамов Алексей</dc:creator>
  <cp:lastModifiedBy>Денис В. Смирнов</cp:lastModifiedBy>
  <cp:revision>50</cp:revision>
  <dcterms:modified xsi:type="dcterms:W3CDTF">2024-06-19T05:17:38Z</dcterms:modified>
</cp:coreProperties>
</file>